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95" r:id="rId3"/>
    <p:sldId id="296" r:id="rId4"/>
    <p:sldId id="297" r:id="rId5"/>
    <p:sldId id="298" r:id="rId6"/>
    <p:sldId id="299" r:id="rId7"/>
    <p:sldId id="300"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94"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93" r:id="rId42"/>
    <p:sldId id="289" r:id="rId43"/>
    <p:sldId id="290" r:id="rId44"/>
    <p:sldId id="291" r:id="rId45"/>
    <p:sldId id="292"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328" autoAdjust="0"/>
  </p:normalViewPr>
  <p:slideViewPr>
    <p:cSldViewPr snapToGrid="0">
      <p:cViewPr varScale="1">
        <p:scale>
          <a:sx n="70" d="100"/>
          <a:sy n="70" d="100"/>
        </p:scale>
        <p:origin x="468"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zh-TW" altLang="en-US"/>
              <a:t>按一下以編輯母片標題樣式</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按一下以編輯母片子標題樣式</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dirty="0"/>
              <a:pPr/>
              <a:t>8/29/2025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zh-TW" altLang="en-US"/>
              <a:t>按一下以編輯母片標題樣式</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編輯母片文字樣式</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dirty="0"/>
              <a:pPr/>
              <a:t>8/29/2025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dirty="0"/>
              <a:pPr/>
              <a:t>8/29/2025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zh-TW" altLang="en-US"/>
              <a:t>按一下以編輯母片標題樣式</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編輯母片文字樣式</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dirty="0"/>
              <a:pPr/>
              <a:t>8/29/2025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zh-TW" altLang="en-US"/>
              <a:t>按一下以編輯母片標題樣式</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編輯母片文字樣式</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dirty="0"/>
              <a:pPr/>
              <a:t>8/29/2025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8/29/2025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dirty="0"/>
              <a:pPr/>
              <a:t>8/29/2025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8/29/2025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8/29/2025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8/29/2025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8/29/2025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zh-TW" altLang="en-US"/>
              <a:t>按一下以編輯母片標題樣式</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zh-TW" altLang="en-US"/>
              <a:t>編輯母片文字樣式</a:t>
            </a:r>
          </a:p>
        </p:txBody>
      </p:sp>
      <p:sp>
        <p:nvSpPr>
          <p:cNvPr id="5" name="Date Placeholder 4"/>
          <p:cNvSpPr>
            <a:spLocks noGrp="1"/>
          </p:cNvSpPr>
          <p:nvPr>
            <p:ph type="dt" sz="half" idx="10"/>
          </p:nvPr>
        </p:nvSpPr>
        <p:spPr/>
        <p:txBody>
          <a:bodyPr/>
          <a:lstStyle/>
          <a:p>
            <a:fld id="{42A54C80-263E-416B-A8E0-580EDEADCBDC}" type="datetimeFigureOut">
              <a:rPr lang="en-US" dirty="0"/>
              <a:t>8/29/2025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5" name="Date Placeholder 4"/>
          <p:cNvSpPr>
            <a:spLocks noGrp="1"/>
          </p:cNvSpPr>
          <p:nvPr>
            <p:ph type="dt" sz="half" idx="10"/>
          </p:nvPr>
        </p:nvSpPr>
        <p:spPr/>
        <p:txBody>
          <a:bodyPr/>
          <a:lstStyle/>
          <a:p>
            <a:fld id="{B61BEF0D-F0BB-DE4B-95CE-6DB70DBA9567}" type="datetimeFigureOut">
              <a:rPr lang="en-US" dirty="0"/>
              <a:pPr/>
              <a:t>8/29/2025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8/29/2025</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8" Type="http://schemas.openxmlformats.org/officeDocument/2006/relationships/hyperlink" Target="https://zh.wikipedia.org/wiki/%E8%B6%8A%E5%8D%97" TargetMode="External"/><Relationship Id="rId13" Type="http://schemas.openxmlformats.org/officeDocument/2006/relationships/hyperlink" Target="https://zh.wikipedia.org/wiki/%E5%B2%AD%E5%8D%97" TargetMode="External"/><Relationship Id="rId18" Type="http://schemas.openxmlformats.org/officeDocument/2006/relationships/hyperlink" Target="https://zh.wikipedia.org/wiki/%E5%8D%97%E8%B6%8A%E5%9B%BD#cite_note-book1-10" TargetMode="External"/><Relationship Id="rId26" Type="http://schemas.openxmlformats.org/officeDocument/2006/relationships/hyperlink" Target="https://zh.wikipedia.org/wiki/%E5%8D%97%E8%B6%8A%E5%9B%BD#cite_note-eleven-12" TargetMode="External"/><Relationship Id="rId39" Type="http://schemas.openxmlformats.org/officeDocument/2006/relationships/hyperlink" Target="https://zh.wikipedia.org/wiki/%E5%A4%9C%E9%83%8E" TargetMode="External"/><Relationship Id="rId3" Type="http://schemas.openxmlformats.org/officeDocument/2006/relationships/hyperlink" Target="https://zh.wikipedia.org/wiki/%E5%8D%97%E8%B6%8A%E5%9B%BD#cite_note-2" TargetMode="External"/><Relationship Id="rId21" Type="http://schemas.openxmlformats.org/officeDocument/2006/relationships/hyperlink" Target="https://zh.wikipedia.org/wiki/%E7%A6%8F%E5%BB%BA%E7%9C%81" TargetMode="External"/><Relationship Id="rId34" Type="http://schemas.openxmlformats.org/officeDocument/2006/relationships/hyperlink" Target="https://zh.wikipedia.org/wiki/%E8%A5%BF%E6%B1%89" TargetMode="External"/><Relationship Id="rId42" Type="http://schemas.openxmlformats.org/officeDocument/2006/relationships/hyperlink" Target="https://zh.wikipedia.org/wiki/%E4%B8%9E%E7%9B%B8" TargetMode="External"/><Relationship Id="rId47" Type="http://schemas.openxmlformats.org/officeDocument/2006/relationships/hyperlink" Target="https://zh.wikipedia.org/wiki/%E5%8D%97%E8%B6%8A%E5%9B%BD#cite_note-seven-14" TargetMode="External"/><Relationship Id="rId7" Type="http://schemas.openxmlformats.org/officeDocument/2006/relationships/hyperlink" Target="https://zh.wikipedia.org/wiki/%E5%8D%97%E8%B6%8A%E5%9B%BD#cite_note-6" TargetMode="External"/><Relationship Id="rId12" Type="http://schemas.openxmlformats.org/officeDocument/2006/relationships/hyperlink" Target="https://zh.wikipedia.org/wiki/%E5%8D%97%E8%B6%8A%E5%9B%BD#cite_note-thirteen-9" TargetMode="External"/><Relationship Id="rId17" Type="http://schemas.openxmlformats.org/officeDocument/2006/relationships/hyperlink" Target="https://zh.wikipedia.org/wiki/%E5%B9%BF%E5%B7%9E%E5%B8%82" TargetMode="External"/><Relationship Id="rId25" Type="http://schemas.openxmlformats.org/officeDocument/2006/relationships/hyperlink" Target="https://zh.wikipedia.org/wiki/%E5%8D%97%E8%B6%8A%E5%9B%BD#cite_note-ten-11" TargetMode="External"/><Relationship Id="rId33" Type="http://schemas.openxmlformats.org/officeDocument/2006/relationships/hyperlink" Target="https://zh.wikipedia.org/wiki/%E8%B1%A1%E9%83%A1" TargetMode="External"/><Relationship Id="rId38" Type="http://schemas.openxmlformats.org/officeDocument/2006/relationships/hyperlink" Target="https://zh.wikipedia.org/wiki/%E5%90%95%E5%90%8E" TargetMode="External"/><Relationship Id="rId46" Type="http://schemas.openxmlformats.org/officeDocument/2006/relationships/hyperlink" Target="https://zh.wikipedia.org/wiki/%E6%B1%89%E5%B9%B3%E5%8D%97%E8%B6%8A%E4%B9%8B%E6%88%98" TargetMode="External"/><Relationship Id="rId2" Type="http://schemas.openxmlformats.org/officeDocument/2006/relationships/hyperlink" Target="https://zh.wikipedia.org/wiki/%E5%8D%97%E8%B6%8A%E5%9B%BD#cite_note-1" TargetMode="External"/><Relationship Id="rId16" Type="http://schemas.openxmlformats.org/officeDocument/2006/relationships/hyperlink" Target="https://zh.wikipedia.org/wiki/%E5%B9%BF%E4%B8%9C%E7%9C%81" TargetMode="External"/><Relationship Id="rId20" Type="http://schemas.openxmlformats.org/officeDocument/2006/relationships/hyperlink" Target="https://zh.wikipedia.org/wiki/%E5%B9%BF%E8%A5%BF%E5%A3%AE%E6%97%8F%E8%87%AA%E6%B2%BB%E5%8C%BA" TargetMode="External"/><Relationship Id="rId29" Type="http://schemas.openxmlformats.org/officeDocument/2006/relationships/hyperlink" Target="https://zh.wikipedia.org/wiki/%E5%8D%97%E6%B5%B7%E9%83%A1_(%E4%B8%AD%E5%9B%BD%E5%8F%A4%E4%BB%A3)" TargetMode="External"/><Relationship Id="rId41" Type="http://schemas.openxmlformats.org/officeDocument/2006/relationships/hyperlink" Target="https://zh.wikipedia.org/wiki/%E8%B5%B5%E5%85%B4" TargetMode="External"/><Relationship Id="rId1" Type="http://schemas.openxmlformats.org/officeDocument/2006/relationships/slideLayout" Target="../slideLayouts/slideLayout7.xml"/><Relationship Id="rId6" Type="http://schemas.openxmlformats.org/officeDocument/2006/relationships/hyperlink" Target="https://zh.wikipedia.org/wiki/%E5%8D%97%E8%B6%8A%E5%9B%BD#cite_note-5" TargetMode="External"/><Relationship Id="rId11" Type="http://schemas.openxmlformats.org/officeDocument/2006/relationships/hyperlink" Target="https://zh.wikipedia.org/wiki/%E5%8D%97%E8%B6%8A%E5%9B%BD#cite_note-8" TargetMode="External"/><Relationship Id="rId24" Type="http://schemas.openxmlformats.org/officeDocument/2006/relationships/hyperlink" Target="https://zh.wikipedia.org/wiki/%E6%BE%B3%E9%97%A8" TargetMode="External"/><Relationship Id="rId32" Type="http://schemas.openxmlformats.org/officeDocument/2006/relationships/hyperlink" Target="https://zh.wikipedia.org/wiki/%E6%A1%82%E6%9E%97%E9%83%A1" TargetMode="External"/><Relationship Id="rId37" Type="http://schemas.openxmlformats.org/officeDocument/2006/relationships/hyperlink" Target="https://zh.wikipedia.org/wiki/%E4%B8%B4%E6%9C%9D%E7%A7%B0%E5%88%B6" TargetMode="External"/><Relationship Id="rId40" Type="http://schemas.openxmlformats.org/officeDocument/2006/relationships/hyperlink" Target="https://zh.wikipedia.org/wiki/%E6%B1%89%E6%96%87%E5%B8%9D" TargetMode="External"/><Relationship Id="rId45" Type="http://schemas.openxmlformats.org/officeDocument/2006/relationships/hyperlink" Target="https://zh.wikipedia.org/wiki/%E6%B1%89%E6%AD%A6%E5%B8%9D" TargetMode="External"/><Relationship Id="rId5" Type="http://schemas.openxmlformats.org/officeDocument/2006/relationships/hyperlink" Target="https://zh.wikipedia.org/wiki/%E5%8D%97%E8%B6%8A%E5%9B%BD#cite_note-two-4" TargetMode="External"/><Relationship Id="rId15" Type="http://schemas.openxmlformats.org/officeDocument/2006/relationships/hyperlink" Target="https://zh.wikipedia.org/wiki/%E7%95%AA%E7%A6%BA%E7%B8%A3" TargetMode="External"/><Relationship Id="rId23" Type="http://schemas.openxmlformats.org/officeDocument/2006/relationships/hyperlink" Target="https://zh.wikipedia.org/wiki/%E9%A6%99%E6%B8%AF" TargetMode="External"/><Relationship Id="rId28" Type="http://schemas.openxmlformats.org/officeDocument/2006/relationships/hyperlink" Target="https://zh.wikipedia.org/wiki/%E7%A7%A6%E6%9C%9D" TargetMode="External"/><Relationship Id="rId36" Type="http://schemas.openxmlformats.org/officeDocument/2006/relationships/hyperlink" Target="https://zh.wikipedia.org/wiki/%E5%88%98%E9%82%A6" TargetMode="External"/><Relationship Id="rId10" Type="http://schemas.openxmlformats.org/officeDocument/2006/relationships/hyperlink" Target="https://zh.wikipedia.org/wiki/%E5%8D%97%E8%B6%8A%E5%9B%BD#cite_note-7" TargetMode="External"/><Relationship Id="rId19" Type="http://schemas.openxmlformats.org/officeDocument/2006/relationships/hyperlink" Target="https://zh.wikipedia.org/wiki/%E4%B8%AD%E5%8D%8E%E4%BA%BA%E6%B0%91%E5%85%B1%E5%92%8C%E5%9B%BD" TargetMode="External"/><Relationship Id="rId31" Type="http://schemas.openxmlformats.org/officeDocument/2006/relationships/hyperlink" Target="https://zh.wikipedia.org/wiki/%E8%B5%B5%E4%BD%97" TargetMode="External"/><Relationship Id="rId44" Type="http://schemas.openxmlformats.org/officeDocument/2006/relationships/hyperlink" Target="https://zh.wikipedia.org/wiki/%E8%B5%B5%E5%BB%BA%E5%BE%B7" TargetMode="External"/><Relationship Id="rId4" Type="http://schemas.openxmlformats.org/officeDocument/2006/relationships/hyperlink" Target="https://zh.wikipedia.org/wiki/%E5%8D%97%E8%B6%8A%E5%9B%BD#cite_note-one-3" TargetMode="External"/><Relationship Id="rId9" Type="http://schemas.openxmlformats.org/officeDocument/2006/relationships/hyperlink" Target="https://zh.wikipedia.org/wiki/%E8%B6%8A%E5%8D%97%E8%AF%AD" TargetMode="External"/><Relationship Id="rId14" Type="http://schemas.openxmlformats.org/officeDocument/2006/relationships/hyperlink" Target="https://zh.wikipedia.org/wiki/%E5%9B%BD%E5%AE%B6" TargetMode="External"/><Relationship Id="rId22" Type="http://schemas.openxmlformats.org/officeDocument/2006/relationships/hyperlink" Target="https://zh.wikipedia.org/wiki/%E6%B5%B7%E5%8D%97%E7%9C%81" TargetMode="External"/><Relationship Id="rId27" Type="http://schemas.openxmlformats.org/officeDocument/2006/relationships/hyperlink" Target="https://zh.wikipedia.org/wiki/%E5%8D%97%E8%B6%8A%E5%9B%BD#cite_note-twelve-13" TargetMode="External"/><Relationship Id="rId30" Type="http://schemas.openxmlformats.org/officeDocument/2006/relationships/hyperlink" Target="https://zh.wikipedia.org/wiki/%E9%83%A1%E5%B0%89" TargetMode="External"/><Relationship Id="rId35" Type="http://schemas.openxmlformats.org/officeDocument/2006/relationships/hyperlink" Target="https://zh.wikipedia.org/wiki/%E7%9A%87%E5%B8%9D" TargetMode="External"/><Relationship Id="rId43" Type="http://schemas.openxmlformats.org/officeDocument/2006/relationships/hyperlink" Target="https://zh.wikipedia.org/wiki/%E5%90%95%E5%98%89_(%E5%8D%97%E8%B6%8A%E5%9B%BD)" TargetMode="External"/><Relationship Id="rId48"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6.xml"/><Relationship Id="rId4" Type="http://schemas.openxmlformats.org/officeDocument/2006/relationships/image" Target="../media/image61.jpg"/></Relationships>
</file>

<file path=ppt/slides/_rels/slide3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8" Type="http://schemas.openxmlformats.org/officeDocument/2006/relationships/hyperlink" Target="https://zh.wikipedia.org/wiki/%E4%B8%83%E4%B8%83%E4%BA%8B%E5%8F%98" TargetMode="External"/><Relationship Id="rId13" Type="http://schemas.openxmlformats.org/officeDocument/2006/relationships/hyperlink" Target="https://zh.wikipedia.org/wiki/%E8%A5%BF%E8%97%8F%E5%8C%97%E8%B7%AF" TargetMode="External"/><Relationship Id="rId18" Type="http://schemas.openxmlformats.org/officeDocument/2006/relationships/hyperlink" Target="https://zh.wikipedia.org/wiki/%E7%BE%8E%E5%9B%BD" TargetMode="External"/><Relationship Id="rId26" Type="http://schemas.openxmlformats.org/officeDocument/2006/relationships/hyperlink" Target="https://zh.wikipedia.org/wiki/%E5%B8%83%E9%AD%AF%E5%A1%9E%E7%88%BE" TargetMode="External"/><Relationship Id="rId39" Type="http://schemas.openxmlformats.org/officeDocument/2006/relationships/hyperlink" Target="https://zh.wikipedia.org/wiki/%E4%B8%AD%E5%8D%97%E9%8A%80%E8%A1%8C" TargetMode="External"/><Relationship Id="rId3" Type="http://schemas.openxmlformats.org/officeDocument/2006/relationships/image" Target="../media/image75.png"/><Relationship Id="rId21" Type="http://schemas.openxmlformats.org/officeDocument/2006/relationships/hyperlink" Target="https://zh.wikipedia.org/zh-tw/%E5%9B%9B%E8%A1%8C%E4%BB%93%E5%BA%93%E4%BF%9D%E5%8D%AB%E6%88%98#cite_note-6" TargetMode="External"/><Relationship Id="rId34" Type="http://schemas.openxmlformats.org/officeDocument/2006/relationships/hyperlink" Target="https://zh.wikipedia.org/wiki/%E5%9B%9B%E8%A1%8C%E4%BB%93%E5%BA%93" TargetMode="External"/><Relationship Id="rId42" Type="http://schemas.openxmlformats.org/officeDocument/2006/relationships/hyperlink" Target="https://zh.wikipedia.org/wiki/%E5%8C%97%E5%9B%9B%E8%A1%8C" TargetMode="External"/><Relationship Id="rId7" Type="http://schemas.openxmlformats.org/officeDocument/2006/relationships/image" Target="../media/image79.png"/><Relationship Id="rId12" Type="http://schemas.openxmlformats.org/officeDocument/2006/relationships/hyperlink" Target="https://zh.wikipedia.org/wiki/%E5%BC%A0%E6%9F%8F%E4%BA%AD" TargetMode="External"/><Relationship Id="rId17" Type="http://schemas.openxmlformats.org/officeDocument/2006/relationships/hyperlink" Target="https://zh.wikipedia.org/wiki/%E8%8B%B1%E5%9B%BD" TargetMode="External"/><Relationship Id="rId25" Type="http://schemas.openxmlformats.org/officeDocument/2006/relationships/hyperlink" Target="https://zh.wikipedia.org/wiki/%E6%AF%94%E5%88%A9%E6%99%82" TargetMode="External"/><Relationship Id="rId33" Type="http://schemas.openxmlformats.org/officeDocument/2006/relationships/hyperlink" Target="https://zh.wikipedia.org/wiki/%E8%B0%A2%E6%99%8B%E5%85%83" TargetMode="External"/><Relationship Id="rId38" Type="http://schemas.openxmlformats.org/officeDocument/2006/relationships/hyperlink" Target="https://zh.wikipedia.org/wiki/%E9%87%91%E5%9F%8E%E9%8A%80%E8%A1%8C" TargetMode="External"/><Relationship Id="rId2" Type="http://schemas.openxmlformats.org/officeDocument/2006/relationships/image" Target="../media/image74.png"/><Relationship Id="rId16" Type="http://schemas.openxmlformats.org/officeDocument/2006/relationships/hyperlink" Target="https://zh.wikipedia.org/wiki/%E4%B8%8A%E6%B5%B7%E5%85%AC%E5%85%B1%E7%A7%9F%E7%95%8C%E8%B6%8A%E7%95%8C%E7%AD%91%E8%B7%AF" TargetMode="External"/><Relationship Id="rId20" Type="http://schemas.openxmlformats.org/officeDocument/2006/relationships/hyperlink" Target="https://zh.wikipedia.org/wiki/%E4%B8%87%E5%9B%BD%E5%95%86%E5%9B%A2" TargetMode="External"/><Relationship Id="rId29" Type="http://schemas.openxmlformats.org/officeDocument/2006/relationships/hyperlink" Target="https://zh.wikipedia.org/zh-tw/%E5%9B%9B%E8%A1%8C%E4%BB%93%E5%BA%93%E4%BF%9D%E5%8D%AB%E6%88%98#cite_note-%E8%8B%A6-8" TargetMode="External"/><Relationship Id="rId41" Type="http://schemas.openxmlformats.org/officeDocument/2006/relationships/hyperlink" Target="https://zh.wikipedia.org/wiki/%E7%9B%90%E4%B8%9A%E9%93%B6%E8%A1%8C" TargetMode="External"/><Relationship Id="rId1" Type="http://schemas.openxmlformats.org/officeDocument/2006/relationships/slideLayout" Target="../slideLayouts/slideLayout7.xml"/><Relationship Id="rId6" Type="http://schemas.openxmlformats.org/officeDocument/2006/relationships/image" Target="../media/image78.png"/><Relationship Id="rId11" Type="http://schemas.openxmlformats.org/officeDocument/2006/relationships/hyperlink" Target="https://zh.wikipedia.org/zh-tw/%E5%9B%9B%E8%A1%8C%E4%BB%93%E5%BA%93%E4%BF%9D%E5%8D%AB%E6%88%98#cite_note-%E5%9C%8B-5" TargetMode="External"/><Relationship Id="rId24" Type="http://schemas.openxmlformats.org/officeDocument/2006/relationships/hyperlink" Target="https://zh.wikipedia.org/wiki/%E5%8D%8E%E7%9B%9B%E9%A1%BF%E4%BC%9A%E8%AE%AE#%E4%B9%9D%E5%9B%BD%E5%85%AC%E7%BA%A6" TargetMode="External"/><Relationship Id="rId32" Type="http://schemas.openxmlformats.org/officeDocument/2006/relationships/hyperlink" Target="https://zh.wikipedia.org/wiki/%E9%9F%A9%E5%AE%AA%E5%85%83" TargetMode="External"/><Relationship Id="rId37" Type="http://schemas.openxmlformats.org/officeDocument/2006/relationships/hyperlink" Target="https://zh.wikipedia.org/zh-tw/%E5%9B%9B%E8%A1%8C%E4%BB%93%E5%BA%93%E4%BF%9D%E5%8D%AB%E6%88%98#cite_note-%E6%B7%9E-10" TargetMode="External"/><Relationship Id="rId40" Type="http://schemas.openxmlformats.org/officeDocument/2006/relationships/hyperlink" Target="https://zh.wikipedia.org/wiki/%E5%A4%A7%E9%99%B8%E9%8A%80%E8%A1%8C" TargetMode="External"/><Relationship Id="rId5" Type="http://schemas.openxmlformats.org/officeDocument/2006/relationships/image" Target="../media/image77.png"/><Relationship Id="rId15" Type="http://schemas.openxmlformats.org/officeDocument/2006/relationships/hyperlink" Target="https://zh.wikipedia.org/wiki/%E8%A5%BF%E8%97%8F%E8%B7%AF%E6%A1%A5" TargetMode="External"/><Relationship Id="rId23" Type="http://schemas.openxmlformats.org/officeDocument/2006/relationships/hyperlink" Target="https://zh.wikipedia.org/wiki/%E9%A1%BE%E7%A5%9D%E5%90%8C" TargetMode="External"/><Relationship Id="rId28" Type="http://schemas.openxmlformats.org/officeDocument/2006/relationships/hyperlink" Target="https://zh.wikipedia.org/zh-tw/%E5%9B%9B%E8%A1%8C%E4%BB%93%E5%BA%93%E4%BF%9D%E5%8D%AB%E6%88%98#cite_note-lijunshan-7" TargetMode="External"/><Relationship Id="rId36" Type="http://schemas.openxmlformats.org/officeDocument/2006/relationships/hyperlink" Target="https://zh.wikipedia.org/zh-tw/%E5%9B%9B%E8%A1%8C%E4%BB%93%E5%BA%93%E4%BF%9D%E5%8D%AB%E6%88%98#cite_note-yangruifu-9" TargetMode="External"/><Relationship Id="rId10" Type="http://schemas.openxmlformats.org/officeDocument/2006/relationships/hyperlink" Target="https://zh.wikipedia.org/wiki/%E8%8F%AF%E6%9D%B1%E5%9C%B0%E5%8D%80" TargetMode="External"/><Relationship Id="rId19" Type="http://schemas.openxmlformats.org/officeDocument/2006/relationships/hyperlink" Target="https://zh.wikipedia.org/wiki/%E6%84%8F%E5%A4%A7%E5%88%A9%E7%8E%8B%E5%9C%8B_(1861%E5%B9%B4-1946%E5%B9%B4)" TargetMode="External"/><Relationship Id="rId31" Type="http://schemas.openxmlformats.org/officeDocument/2006/relationships/hyperlink" Target="https://zh.wikipedia.org/wiki/%E5%9B%BD%E6%B0%91%E9%9D%A9%E5%91%BD%E5%86%9B%E7%AC%AC88%E5%B8%88" TargetMode="External"/><Relationship Id="rId4" Type="http://schemas.openxmlformats.org/officeDocument/2006/relationships/image" Target="../media/image76.png"/><Relationship Id="rId9" Type="http://schemas.openxmlformats.org/officeDocument/2006/relationships/hyperlink" Target="https://zh.wikipedia.org/wiki/%E5%B9%B3%E6%B4%A5%E5%9C%B0%E5%8C%BA" TargetMode="External"/><Relationship Id="rId14" Type="http://schemas.openxmlformats.org/officeDocument/2006/relationships/hyperlink" Target="https://zh.wikipedia.org/wiki/%E5%8C%97%E8%8B%8F%E5%B7%9E%E8%B7%AF" TargetMode="External"/><Relationship Id="rId22" Type="http://schemas.openxmlformats.org/officeDocument/2006/relationships/hyperlink" Target="https://zh.wikipedia.org/wiki/%E7%AC%AC%E4%B8%89%E6%88%B0%E5%8D%80" TargetMode="External"/><Relationship Id="rId27" Type="http://schemas.openxmlformats.org/officeDocument/2006/relationships/hyperlink" Target="https://zh.wikipedia.org/wiki/%E4%B9%9D%E5%9B%BD%E5%85%AC%E7%BA%A6%E4%BC%9A%E8%AE%AE" TargetMode="External"/><Relationship Id="rId30" Type="http://schemas.openxmlformats.org/officeDocument/2006/relationships/hyperlink" Target="https://zh.wikipedia.org/wiki/%E4%B8%8A%E6%B5%B7%E5%8C%97%E7%AB%99" TargetMode="External"/><Relationship Id="rId35" Type="http://schemas.openxmlformats.org/officeDocument/2006/relationships/hyperlink" Target="https://zh.wikipedia.org/wiki/%E5%9B%9B%E8%A1%8C%E5%80%89%E5%BA%AB" TargetMode="External"/><Relationship Id="rId43" Type="http://schemas.openxmlformats.org/officeDocument/2006/relationships/image" Target="../media/image80.png"/></Relationships>
</file>

<file path=ppt/slides/_rels/slide42.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jp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jpg"/><Relationship Id="rId1" Type="http://schemas.openxmlformats.org/officeDocument/2006/relationships/slideLayout" Target="../slideLayouts/slideLayout6.xml"/><Relationship Id="rId4" Type="http://schemas.openxmlformats.org/officeDocument/2006/relationships/image" Target="../media/image87.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0A3092F-8A7F-4BFC-BB33-67AA57BA9CEA}"/>
              </a:ext>
            </a:extLst>
          </p:cNvPr>
          <p:cNvSpPr>
            <a:spLocks noGrp="1"/>
          </p:cNvSpPr>
          <p:nvPr>
            <p:ph type="ctrTitle"/>
          </p:nvPr>
        </p:nvSpPr>
        <p:spPr/>
        <p:txBody>
          <a:bodyPr/>
          <a:lstStyle/>
          <a:p>
            <a:pPr algn="ctr"/>
            <a:r>
              <a:rPr lang="zh-TW" altLang="en-US" sz="9600" dirty="0"/>
              <a:t>我的暑假</a:t>
            </a:r>
            <a:r>
              <a:rPr lang="en-US" altLang="zh-TW" sz="9600" dirty="0"/>
              <a:t>go</a:t>
            </a:r>
            <a:endParaRPr lang="zh-TW" altLang="en-US" sz="9600" dirty="0"/>
          </a:p>
        </p:txBody>
      </p:sp>
      <p:sp>
        <p:nvSpPr>
          <p:cNvPr id="3" name="副標題 2">
            <a:extLst>
              <a:ext uri="{FF2B5EF4-FFF2-40B4-BE49-F238E27FC236}">
                <a16:creationId xmlns:a16="http://schemas.microsoft.com/office/drawing/2014/main" id="{10BB1720-0DEF-48CB-86B0-D74BA9540B54}"/>
              </a:ext>
            </a:extLst>
          </p:cNvPr>
          <p:cNvSpPr>
            <a:spLocks noGrp="1"/>
          </p:cNvSpPr>
          <p:nvPr>
            <p:ph type="subTitle" idx="1"/>
          </p:nvPr>
        </p:nvSpPr>
        <p:spPr/>
        <p:txBody>
          <a:bodyPr>
            <a:noAutofit/>
          </a:bodyPr>
          <a:lstStyle/>
          <a:p>
            <a:r>
              <a:rPr lang="zh-TW" altLang="en-US" sz="6600" dirty="0"/>
              <a:t>吳承諺</a:t>
            </a:r>
          </a:p>
        </p:txBody>
      </p:sp>
      <p:sp>
        <p:nvSpPr>
          <p:cNvPr id="5" name="文字方塊 4">
            <a:extLst>
              <a:ext uri="{FF2B5EF4-FFF2-40B4-BE49-F238E27FC236}">
                <a16:creationId xmlns:a16="http://schemas.microsoft.com/office/drawing/2014/main" id="{3A972B4C-3280-43AF-818D-58CABDB38945}"/>
              </a:ext>
            </a:extLst>
          </p:cNvPr>
          <p:cNvSpPr txBox="1"/>
          <p:nvPr/>
        </p:nvSpPr>
        <p:spPr>
          <a:xfrm>
            <a:off x="4325112" y="1073553"/>
            <a:ext cx="2468880" cy="1200329"/>
          </a:xfrm>
          <a:prstGeom prst="rect">
            <a:avLst/>
          </a:prstGeom>
          <a:noFill/>
        </p:spPr>
        <p:txBody>
          <a:bodyPr wrap="square" rtlCol="0">
            <a:spAutoFit/>
          </a:bodyPr>
          <a:lstStyle/>
          <a:p>
            <a:pPr algn="ctr"/>
            <a:r>
              <a:rPr lang="en-US" altLang="zh-TW" sz="7200" dirty="0">
                <a:solidFill>
                  <a:srgbClr val="0070C0"/>
                </a:solidFill>
              </a:rPr>
              <a:t>2025</a:t>
            </a:r>
            <a:endParaRPr lang="zh-TW" altLang="en-US" sz="7200" dirty="0">
              <a:solidFill>
                <a:srgbClr val="0070C0"/>
              </a:solidFill>
            </a:endParaRPr>
          </a:p>
        </p:txBody>
      </p:sp>
    </p:spTree>
    <p:extLst>
      <p:ext uri="{BB962C8B-B14F-4D97-AF65-F5344CB8AC3E}">
        <p14:creationId xmlns:p14="http://schemas.microsoft.com/office/powerpoint/2010/main" val="25387098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C27C93A-40C2-44D8-9A6A-CED5437866B4}"/>
              </a:ext>
            </a:extLst>
          </p:cNvPr>
          <p:cNvSpPr>
            <a:spLocks noGrp="1"/>
          </p:cNvSpPr>
          <p:nvPr>
            <p:ph type="title"/>
          </p:nvPr>
        </p:nvSpPr>
        <p:spPr>
          <a:xfrm>
            <a:off x="677334" y="319024"/>
            <a:ext cx="8596668" cy="1849120"/>
          </a:xfrm>
        </p:spPr>
        <p:txBody>
          <a:bodyPr>
            <a:normAutofit fontScale="90000"/>
          </a:bodyPr>
          <a:lstStyle/>
          <a:p>
            <a:r>
              <a:rPr lang="zh-TW" altLang="en-US" sz="4400" dirty="0"/>
              <a:t>北投行天宮圖書館</a:t>
            </a:r>
            <a:r>
              <a:rPr lang="en-US" altLang="zh-TW" dirty="0"/>
              <a:t>-</a:t>
            </a:r>
            <a:br>
              <a:rPr lang="en-US" altLang="zh-TW" dirty="0"/>
            </a:br>
            <a:r>
              <a:rPr lang="zh-TW" altLang="en-US" sz="3100" dirty="0">
                <a:solidFill>
                  <a:schemeClr val="tx2"/>
                </a:solidFill>
              </a:rPr>
              <a:t>子曰</a:t>
            </a:r>
            <a:r>
              <a:rPr lang="zh-TW" altLang="en-US" dirty="0">
                <a:solidFill>
                  <a:schemeClr val="tx2"/>
                </a:solidFill>
              </a:rPr>
              <a:t>：</a:t>
            </a:r>
            <a:r>
              <a:rPr lang="zh-TW" altLang="en-US" sz="2400" dirty="0">
                <a:solidFill>
                  <a:schemeClr val="tx2"/>
                </a:solidFill>
              </a:rPr>
              <a:t>非禮勿言、非禮勿聽、非禮勿視、非禮勿動</a:t>
            </a:r>
            <a:br>
              <a:rPr lang="en-US" altLang="zh-TW" sz="2400" dirty="0">
                <a:solidFill>
                  <a:schemeClr val="tx2"/>
                </a:solidFill>
              </a:rPr>
            </a:br>
            <a:br>
              <a:rPr lang="en-US" altLang="zh-TW" sz="2400" dirty="0">
                <a:solidFill>
                  <a:schemeClr val="tx2"/>
                </a:solidFill>
              </a:rPr>
            </a:br>
            <a:endParaRPr lang="zh-TW" altLang="en-US" dirty="0">
              <a:solidFill>
                <a:schemeClr val="tx2"/>
              </a:solidFill>
            </a:endParaRPr>
          </a:p>
        </p:txBody>
      </p:sp>
      <p:pic>
        <p:nvPicPr>
          <p:cNvPr id="4" name="圖片 3">
            <a:extLst>
              <a:ext uri="{FF2B5EF4-FFF2-40B4-BE49-F238E27FC236}">
                <a16:creationId xmlns:a16="http://schemas.microsoft.com/office/drawing/2014/main" id="{2A159FC0-89B5-4686-B9DA-95310AF37A07}"/>
              </a:ext>
            </a:extLst>
          </p:cNvPr>
          <p:cNvPicPr>
            <a:picLocks noChangeAspect="1"/>
          </p:cNvPicPr>
          <p:nvPr/>
        </p:nvPicPr>
        <p:blipFill>
          <a:blip r:embed="rId2"/>
          <a:stretch>
            <a:fillRect/>
          </a:stretch>
        </p:blipFill>
        <p:spPr>
          <a:xfrm>
            <a:off x="932688" y="1930400"/>
            <a:ext cx="3456432" cy="4608576"/>
          </a:xfrm>
          <a:prstGeom prst="rect">
            <a:avLst/>
          </a:prstGeom>
        </p:spPr>
      </p:pic>
      <p:pic>
        <p:nvPicPr>
          <p:cNvPr id="6" name="圖片 5">
            <a:extLst>
              <a:ext uri="{FF2B5EF4-FFF2-40B4-BE49-F238E27FC236}">
                <a16:creationId xmlns:a16="http://schemas.microsoft.com/office/drawing/2014/main" id="{F3B228B0-E9DA-4E5E-BD45-A3FE251137F0}"/>
              </a:ext>
            </a:extLst>
          </p:cNvPr>
          <p:cNvPicPr>
            <a:picLocks noChangeAspect="1"/>
          </p:cNvPicPr>
          <p:nvPr/>
        </p:nvPicPr>
        <p:blipFill>
          <a:blip r:embed="rId3"/>
          <a:stretch>
            <a:fillRect/>
          </a:stretch>
        </p:blipFill>
        <p:spPr>
          <a:xfrm>
            <a:off x="4736592" y="2385314"/>
            <a:ext cx="5538216" cy="4153662"/>
          </a:xfrm>
          <a:prstGeom prst="rect">
            <a:avLst/>
          </a:prstGeom>
        </p:spPr>
      </p:pic>
    </p:spTree>
    <p:extLst>
      <p:ext uri="{BB962C8B-B14F-4D97-AF65-F5344CB8AC3E}">
        <p14:creationId xmlns:p14="http://schemas.microsoft.com/office/powerpoint/2010/main" val="5010750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8A17DED-DF75-45E3-9A87-10990FBCEC83}"/>
              </a:ext>
            </a:extLst>
          </p:cNvPr>
          <p:cNvSpPr>
            <a:spLocks noGrp="1"/>
          </p:cNvSpPr>
          <p:nvPr>
            <p:ph type="title"/>
          </p:nvPr>
        </p:nvSpPr>
        <p:spPr>
          <a:xfrm>
            <a:off x="677334" y="609600"/>
            <a:ext cx="8596668" cy="844296"/>
          </a:xfrm>
        </p:spPr>
        <p:txBody>
          <a:bodyPr/>
          <a:lstStyle/>
          <a:p>
            <a:r>
              <a:rPr lang="zh-TW" altLang="en-US" dirty="0"/>
              <a:t>北投行天宮參拜</a:t>
            </a:r>
            <a:r>
              <a:rPr lang="en-US" altLang="zh-TW" dirty="0"/>
              <a:t>-</a:t>
            </a:r>
            <a:r>
              <a:rPr lang="zh-TW" altLang="en-US" dirty="0"/>
              <a:t>祈求平安健康</a:t>
            </a:r>
          </a:p>
        </p:txBody>
      </p:sp>
      <p:pic>
        <p:nvPicPr>
          <p:cNvPr id="4" name="圖片 3">
            <a:extLst>
              <a:ext uri="{FF2B5EF4-FFF2-40B4-BE49-F238E27FC236}">
                <a16:creationId xmlns:a16="http://schemas.microsoft.com/office/drawing/2014/main" id="{0C83FC96-9DA9-4CDF-B100-C50AD02FFE44}"/>
              </a:ext>
            </a:extLst>
          </p:cNvPr>
          <p:cNvPicPr>
            <a:picLocks noChangeAspect="1"/>
          </p:cNvPicPr>
          <p:nvPr/>
        </p:nvPicPr>
        <p:blipFill>
          <a:blip r:embed="rId2"/>
          <a:stretch>
            <a:fillRect/>
          </a:stretch>
        </p:blipFill>
        <p:spPr>
          <a:xfrm>
            <a:off x="746760" y="1600200"/>
            <a:ext cx="8040624" cy="4648200"/>
          </a:xfrm>
          <a:prstGeom prst="rect">
            <a:avLst/>
          </a:prstGeom>
        </p:spPr>
      </p:pic>
    </p:spTree>
    <p:extLst>
      <p:ext uri="{BB962C8B-B14F-4D97-AF65-F5344CB8AC3E}">
        <p14:creationId xmlns:p14="http://schemas.microsoft.com/office/powerpoint/2010/main" val="6013138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0AF095C-2E0F-4D3F-B5C8-403DE2EC424D}"/>
              </a:ext>
            </a:extLst>
          </p:cNvPr>
          <p:cNvSpPr>
            <a:spLocks noGrp="1"/>
          </p:cNvSpPr>
          <p:nvPr>
            <p:ph type="title"/>
          </p:nvPr>
        </p:nvSpPr>
        <p:spPr/>
        <p:txBody>
          <a:bodyPr/>
          <a:lstStyle/>
          <a:p>
            <a:r>
              <a:rPr lang="zh-TW" altLang="en-US" dirty="0"/>
              <a:t>北投車站博物館</a:t>
            </a:r>
            <a:r>
              <a:rPr lang="en-US" altLang="zh-TW" dirty="0"/>
              <a:t>-</a:t>
            </a:r>
            <a:r>
              <a:rPr lang="zh-TW" altLang="en-US" dirty="0"/>
              <a:t>爸爸說他小時候搭的火車車廂內部就長這樣</a:t>
            </a:r>
          </a:p>
        </p:txBody>
      </p:sp>
      <p:pic>
        <p:nvPicPr>
          <p:cNvPr id="4" name="圖片 3">
            <a:extLst>
              <a:ext uri="{FF2B5EF4-FFF2-40B4-BE49-F238E27FC236}">
                <a16:creationId xmlns:a16="http://schemas.microsoft.com/office/drawing/2014/main" id="{FEA6D355-CCFA-4FA0-8EA0-FA8CFFC7CB01}"/>
              </a:ext>
            </a:extLst>
          </p:cNvPr>
          <p:cNvPicPr>
            <a:picLocks noChangeAspect="1"/>
          </p:cNvPicPr>
          <p:nvPr/>
        </p:nvPicPr>
        <p:blipFill>
          <a:blip r:embed="rId2"/>
          <a:stretch>
            <a:fillRect/>
          </a:stretch>
        </p:blipFill>
        <p:spPr>
          <a:xfrm>
            <a:off x="822960" y="2165096"/>
            <a:ext cx="3217926" cy="4290568"/>
          </a:xfrm>
          <a:prstGeom prst="rect">
            <a:avLst/>
          </a:prstGeom>
        </p:spPr>
      </p:pic>
      <p:pic>
        <p:nvPicPr>
          <p:cNvPr id="6" name="圖片 5">
            <a:extLst>
              <a:ext uri="{FF2B5EF4-FFF2-40B4-BE49-F238E27FC236}">
                <a16:creationId xmlns:a16="http://schemas.microsoft.com/office/drawing/2014/main" id="{34162B17-733A-43BA-8B8A-E77F66B07484}"/>
              </a:ext>
            </a:extLst>
          </p:cNvPr>
          <p:cNvPicPr>
            <a:picLocks noChangeAspect="1"/>
          </p:cNvPicPr>
          <p:nvPr/>
        </p:nvPicPr>
        <p:blipFill>
          <a:blip r:embed="rId3"/>
          <a:stretch>
            <a:fillRect/>
          </a:stretch>
        </p:blipFill>
        <p:spPr>
          <a:xfrm>
            <a:off x="4251960" y="2201672"/>
            <a:ext cx="5812536" cy="4359402"/>
          </a:xfrm>
          <a:prstGeom prst="rect">
            <a:avLst/>
          </a:prstGeom>
        </p:spPr>
      </p:pic>
    </p:spTree>
    <p:extLst>
      <p:ext uri="{BB962C8B-B14F-4D97-AF65-F5344CB8AC3E}">
        <p14:creationId xmlns:p14="http://schemas.microsoft.com/office/powerpoint/2010/main" val="2035941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EEC3DD5-22D4-46D4-8FA1-93DC64E83650}"/>
              </a:ext>
            </a:extLst>
          </p:cNvPr>
          <p:cNvSpPr>
            <a:spLocks noGrp="1"/>
          </p:cNvSpPr>
          <p:nvPr>
            <p:ph type="title"/>
          </p:nvPr>
        </p:nvSpPr>
        <p:spPr/>
        <p:txBody>
          <a:bodyPr/>
          <a:lstStyle/>
          <a:p>
            <a:r>
              <a:rPr lang="en-US" altLang="zh-TW" dirty="0"/>
              <a:t>1.</a:t>
            </a:r>
            <a:r>
              <a:rPr lang="zh-TW" altLang="en-US" dirty="0"/>
              <a:t>可以走的鐵軌</a:t>
            </a:r>
            <a:br>
              <a:rPr lang="en-US" altLang="zh-TW" dirty="0"/>
            </a:br>
            <a:r>
              <a:rPr lang="en-US" altLang="zh-TW" dirty="0"/>
              <a:t>2.</a:t>
            </a:r>
            <a:r>
              <a:rPr lang="zh-TW" altLang="en-US" dirty="0"/>
              <a:t>手湯</a:t>
            </a:r>
            <a:r>
              <a:rPr lang="en-US" altLang="zh-TW" dirty="0"/>
              <a:t>-</a:t>
            </a:r>
            <a:r>
              <a:rPr lang="zh-TW" altLang="en-US" dirty="0"/>
              <a:t>專門給手泡的溫泉</a:t>
            </a:r>
          </a:p>
        </p:txBody>
      </p:sp>
      <p:pic>
        <p:nvPicPr>
          <p:cNvPr id="4" name="圖片 3">
            <a:extLst>
              <a:ext uri="{FF2B5EF4-FFF2-40B4-BE49-F238E27FC236}">
                <a16:creationId xmlns:a16="http://schemas.microsoft.com/office/drawing/2014/main" id="{2CB1D5A9-9087-490A-AFFA-01FB19620A14}"/>
              </a:ext>
            </a:extLst>
          </p:cNvPr>
          <p:cNvPicPr>
            <a:picLocks noChangeAspect="1"/>
          </p:cNvPicPr>
          <p:nvPr/>
        </p:nvPicPr>
        <p:blipFill>
          <a:blip r:embed="rId2"/>
          <a:stretch>
            <a:fillRect/>
          </a:stretch>
        </p:blipFill>
        <p:spPr>
          <a:xfrm>
            <a:off x="1014984" y="2064512"/>
            <a:ext cx="3409950" cy="4546600"/>
          </a:xfrm>
          <a:prstGeom prst="rect">
            <a:avLst/>
          </a:prstGeom>
        </p:spPr>
      </p:pic>
      <p:pic>
        <p:nvPicPr>
          <p:cNvPr id="6" name="圖片 5">
            <a:extLst>
              <a:ext uri="{FF2B5EF4-FFF2-40B4-BE49-F238E27FC236}">
                <a16:creationId xmlns:a16="http://schemas.microsoft.com/office/drawing/2014/main" id="{A84F3DC4-018B-419C-A995-E305F3308CFD}"/>
              </a:ext>
            </a:extLst>
          </p:cNvPr>
          <p:cNvPicPr>
            <a:picLocks noChangeAspect="1"/>
          </p:cNvPicPr>
          <p:nvPr/>
        </p:nvPicPr>
        <p:blipFill>
          <a:blip r:embed="rId3"/>
          <a:stretch>
            <a:fillRect/>
          </a:stretch>
        </p:blipFill>
        <p:spPr>
          <a:xfrm>
            <a:off x="4617720" y="2103628"/>
            <a:ext cx="5538555" cy="4546600"/>
          </a:xfrm>
          <a:prstGeom prst="rect">
            <a:avLst/>
          </a:prstGeom>
        </p:spPr>
      </p:pic>
    </p:spTree>
    <p:extLst>
      <p:ext uri="{BB962C8B-B14F-4D97-AF65-F5344CB8AC3E}">
        <p14:creationId xmlns:p14="http://schemas.microsoft.com/office/powerpoint/2010/main" val="1878449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B60CF17-F35B-4B84-A21C-4E8864E67FAD}"/>
              </a:ext>
            </a:extLst>
          </p:cNvPr>
          <p:cNvSpPr>
            <a:spLocks noGrp="1"/>
          </p:cNvSpPr>
          <p:nvPr>
            <p:ph type="title"/>
          </p:nvPr>
        </p:nvSpPr>
        <p:spPr/>
        <p:txBody>
          <a:bodyPr>
            <a:normAutofit/>
          </a:bodyPr>
          <a:lstStyle/>
          <a:p>
            <a:r>
              <a:rPr lang="zh-TW" altLang="en-US" sz="4400" dirty="0"/>
              <a:t>北投車站博物館</a:t>
            </a:r>
            <a:r>
              <a:rPr lang="en-US" altLang="zh-TW" sz="4400" dirty="0"/>
              <a:t>-</a:t>
            </a:r>
            <a:r>
              <a:rPr lang="zh-TW" altLang="en-US" sz="4400" dirty="0"/>
              <a:t>哆啦</a:t>
            </a:r>
            <a:r>
              <a:rPr lang="en-US" altLang="zh-TW" sz="4400" dirty="0"/>
              <a:t>A</a:t>
            </a:r>
            <a:r>
              <a:rPr lang="zh-TW" altLang="en-US" sz="4400" dirty="0"/>
              <a:t>夢的任意門</a:t>
            </a:r>
          </a:p>
        </p:txBody>
      </p:sp>
      <p:pic>
        <p:nvPicPr>
          <p:cNvPr id="4" name="圖片 3">
            <a:extLst>
              <a:ext uri="{FF2B5EF4-FFF2-40B4-BE49-F238E27FC236}">
                <a16:creationId xmlns:a16="http://schemas.microsoft.com/office/drawing/2014/main" id="{39ED3E35-4E6A-4D98-8F7A-D5880882ACAA}"/>
              </a:ext>
            </a:extLst>
          </p:cNvPr>
          <p:cNvPicPr>
            <a:picLocks noChangeAspect="1"/>
          </p:cNvPicPr>
          <p:nvPr/>
        </p:nvPicPr>
        <p:blipFill>
          <a:blip r:embed="rId2"/>
          <a:stretch>
            <a:fillRect/>
          </a:stretch>
        </p:blipFill>
        <p:spPr>
          <a:xfrm>
            <a:off x="1051560" y="1464056"/>
            <a:ext cx="7086600" cy="5229352"/>
          </a:xfrm>
          <a:prstGeom prst="rect">
            <a:avLst/>
          </a:prstGeom>
        </p:spPr>
      </p:pic>
    </p:spTree>
    <p:extLst>
      <p:ext uri="{BB962C8B-B14F-4D97-AF65-F5344CB8AC3E}">
        <p14:creationId xmlns:p14="http://schemas.microsoft.com/office/powerpoint/2010/main" val="25830300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8D40981-5B21-4830-8937-166A0968F3A2}"/>
              </a:ext>
            </a:extLst>
          </p:cNvPr>
          <p:cNvSpPr>
            <a:spLocks noGrp="1"/>
          </p:cNvSpPr>
          <p:nvPr>
            <p:ph type="title"/>
          </p:nvPr>
        </p:nvSpPr>
        <p:spPr/>
        <p:txBody>
          <a:bodyPr/>
          <a:lstStyle/>
          <a:p>
            <a:r>
              <a:rPr lang="zh-TW" altLang="en-US" dirty="0"/>
              <a:t>過生日啦</a:t>
            </a:r>
            <a:r>
              <a:rPr lang="en-US" altLang="zh-TW" dirty="0"/>
              <a:t>-</a:t>
            </a:r>
            <a:r>
              <a:rPr lang="zh-TW" altLang="en-US" dirty="0"/>
              <a:t>我和哥哥的生日都在暑假</a:t>
            </a:r>
          </a:p>
        </p:txBody>
      </p:sp>
      <p:pic>
        <p:nvPicPr>
          <p:cNvPr id="4" name="圖片 3">
            <a:extLst>
              <a:ext uri="{FF2B5EF4-FFF2-40B4-BE49-F238E27FC236}">
                <a16:creationId xmlns:a16="http://schemas.microsoft.com/office/drawing/2014/main" id="{3A27F45C-3D1D-43C8-8E9C-18151E227D23}"/>
              </a:ext>
            </a:extLst>
          </p:cNvPr>
          <p:cNvPicPr>
            <a:picLocks noChangeAspect="1"/>
          </p:cNvPicPr>
          <p:nvPr/>
        </p:nvPicPr>
        <p:blipFill>
          <a:blip r:embed="rId2"/>
          <a:stretch>
            <a:fillRect/>
          </a:stretch>
        </p:blipFill>
        <p:spPr>
          <a:xfrm>
            <a:off x="896112" y="1467104"/>
            <a:ext cx="3638550" cy="4851400"/>
          </a:xfrm>
          <a:prstGeom prst="rect">
            <a:avLst/>
          </a:prstGeom>
        </p:spPr>
      </p:pic>
      <p:pic>
        <p:nvPicPr>
          <p:cNvPr id="6" name="圖片 5">
            <a:extLst>
              <a:ext uri="{FF2B5EF4-FFF2-40B4-BE49-F238E27FC236}">
                <a16:creationId xmlns:a16="http://schemas.microsoft.com/office/drawing/2014/main" id="{BBDAF231-1B8F-4C88-8094-235F37EF2227}"/>
              </a:ext>
            </a:extLst>
          </p:cNvPr>
          <p:cNvPicPr>
            <a:picLocks noChangeAspect="1"/>
          </p:cNvPicPr>
          <p:nvPr/>
        </p:nvPicPr>
        <p:blipFill>
          <a:blip r:embed="rId3"/>
          <a:stretch>
            <a:fillRect/>
          </a:stretch>
        </p:blipFill>
        <p:spPr>
          <a:xfrm>
            <a:off x="4975668" y="1467104"/>
            <a:ext cx="3535157" cy="4723384"/>
          </a:xfrm>
          <a:prstGeom prst="rect">
            <a:avLst/>
          </a:prstGeom>
        </p:spPr>
      </p:pic>
    </p:spTree>
    <p:extLst>
      <p:ext uri="{BB962C8B-B14F-4D97-AF65-F5344CB8AC3E}">
        <p14:creationId xmlns:p14="http://schemas.microsoft.com/office/powerpoint/2010/main" val="68684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773B013-1099-4C97-983B-01A6796E7B20}"/>
              </a:ext>
            </a:extLst>
          </p:cNvPr>
          <p:cNvSpPr>
            <a:spLocks noGrp="1"/>
          </p:cNvSpPr>
          <p:nvPr>
            <p:ph type="title"/>
          </p:nvPr>
        </p:nvSpPr>
        <p:spPr/>
        <p:txBody>
          <a:bodyPr>
            <a:normAutofit/>
          </a:bodyPr>
          <a:lstStyle/>
          <a:p>
            <a:r>
              <a:rPr lang="zh-TW" altLang="en-US" sz="5400" dirty="0"/>
              <a:t>台北故宮博物院</a:t>
            </a:r>
            <a:r>
              <a:rPr lang="en-US" altLang="zh-TW" sz="5400" dirty="0"/>
              <a:t>-</a:t>
            </a:r>
            <a:r>
              <a:rPr lang="zh-TW" altLang="en-US" sz="5400" dirty="0"/>
              <a:t>我們來了！</a:t>
            </a:r>
          </a:p>
        </p:txBody>
      </p:sp>
      <p:pic>
        <p:nvPicPr>
          <p:cNvPr id="4" name="圖片 3">
            <a:extLst>
              <a:ext uri="{FF2B5EF4-FFF2-40B4-BE49-F238E27FC236}">
                <a16:creationId xmlns:a16="http://schemas.microsoft.com/office/drawing/2014/main" id="{4683BF1D-F889-424F-890E-2C549F4075F8}"/>
              </a:ext>
            </a:extLst>
          </p:cNvPr>
          <p:cNvPicPr>
            <a:picLocks noChangeAspect="1"/>
          </p:cNvPicPr>
          <p:nvPr/>
        </p:nvPicPr>
        <p:blipFill>
          <a:blip r:embed="rId2"/>
          <a:stretch>
            <a:fillRect/>
          </a:stretch>
        </p:blipFill>
        <p:spPr>
          <a:xfrm>
            <a:off x="886968" y="2079752"/>
            <a:ext cx="3364230" cy="4485640"/>
          </a:xfrm>
          <a:prstGeom prst="rect">
            <a:avLst/>
          </a:prstGeom>
        </p:spPr>
      </p:pic>
      <p:pic>
        <p:nvPicPr>
          <p:cNvPr id="6" name="圖片 5">
            <a:extLst>
              <a:ext uri="{FF2B5EF4-FFF2-40B4-BE49-F238E27FC236}">
                <a16:creationId xmlns:a16="http://schemas.microsoft.com/office/drawing/2014/main" id="{C4EE8B4B-52BC-4D59-B3B9-5236BD2836EE}"/>
              </a:ext>
            </a:extLst>
          </p:cNvPr>
          <p:cNvPicPr>
            <a:picLocks noChangeAspect="1"/>
          </p:cNvPicPr>
          <p:nvPr/>
        </p:nvPicPr>
        <p:blipFill>
          <a:blip r:embed="rId3"/>
          <a:stretch>
            <a:fillRect/>
          </a:stretch>
        </p:blipFill>
        <p:spPr>
          <a:xfrm>
            <a:off x="4975668" y="1921256"/>
            <a:ext cx="3968496" cy="4802632"/>
          </a:xfrm>
          <a:prstGeom prst="rect">
            <a:avLst/>
          </a:prstGeom>
        </p:spPr>
      </p:pic>
    </p:spTree>
    <p:extLst>
      <p:ext uri="{BB962C8B-B14F-4D97-AF65-F5344CB8AC3E}">
        <p14:creationId xmlns:p14="http://schemas.microsoft.com/office/powerpoint/2010/main" val="1781831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0D790E4-393F-4B64-8882-2D608FD7CD1E}"/>
              </a:ext>
            </a:extLst>
          </p:cNvPr>
          <p:cNvSpPr>
            <a:spLocks noGrp="1"/>
          </p:cNvSpPr>
          <p:nvPr>
            <p:ph type="title"/>
          </p:nvPr>
        </p:nvSpPr>
        <p:spPr/>
        <p:txBody>
          <a:bodyPr>
            <a:normAutofit/>
          </a:bodyPr>
          <a:lstStyle/>
          <a:p>
            <a:r>
              <a:rPr lang="zh-TW" altLang="en-US" sz="4400" dirty="0">
                <a:latin typeface="Bahnschrift SemiLight Condensed" panose="020B0502040204020203" pitchFamily="34" charset="0"/>
              </a:rPr>
              <a:t>翠玉白菜、肉形石出差了不在家！</a:t>
            </a:r>
          </a:p>
        </p:txBody>
      </p:sp>
      <p:pic>
        <p:nvPicPr>
          <p:cNvPr id="6" name="圖片 5">
            <a:extLst>
              <a:ext uri="{FF2B5EF4-FFF2-40B4-BE49-F238E27FC236}">
                <a16:creationId xmlns:a16="http://schemas.microsoft.com/office/drawing/2014/main" id="{DBEEBE36-4060-4085-8B0D-3A9627DCA3F0}"/>
              </a:ext>
            </a:extLst>
          </p:cNvPr>
          <p:cNvPicPr>
            <a:picLocks noChangeAspect="1"/>
          </p:cNvPicPr>
          <p:nvPr/>
        </p:nvPicPr>
        <p:blipFill>
          <a:blip r:embed="rId2"/>
          <a:stretch>
            <a:fillRect/>
          </a:stretch>
        </p:blipFill>
        <p:spPr>
          <a:xfrm>
            <a:off x="1179449" y="2179066"/>
            <a:ext cx="2901950" cy="4496054"/>
          </a:xfrm>
          <a:prstGeom prst="rect">
            <a:avLst/>
          </a:prstGeom>
        </p:spPr>
      </p:pic>
      <p:pic>
        <p:nvPicPr>
          <p:cNvPr id="8" name="圖片 7">
            <a:extLst>
              <a:ext uri="{FF2B5EF4-FFF2-40B4-BE49-F238E27FC236}">
                <a16:creationId xmlns:a16="http://schemas.microsoft.com/office/drawing/2014/main" id="{35428C50-6DB0-414F-A706-1BA71DA21D38}"/>
              </a:ext>
            </a:extLst>
          </p:cNvPr>
          <p:cNvPicPr>
            <a:picLocks noChangeAspect="1"/>
          </p:cNvPicPr>
          <p:nvPr/>
        </p:nvPicPr>
        <p:blipFill>
          <a:blip r:embed="rId3"/>
          <a:stretch>
            <a:fillRect/>
          </a:stretch>
        </p:blipFill>
        <p:spPr>
          <a:xfrm>
            <a:off x="4370832" y="2135124"/>
            <a:ext cx="5660136" cy="4722876"/>
          </a:xfrm>
          <a:prstGeom prst="rect">
            <a:avLst/>
          </a:prstGeom>
        </p:spPr>
      </p:pic>
    </p:spTree>
    <p:extLst>
      <p:ext uri="{BB962C8B-B14F-4D97-AF65-F5344CB8AC3E}">
        <p14:creationId xmlns:p14="http://schemas.microsoft.com/office/powerpoint/2010/main" val="35770789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FC08535-C917-4930-9517-41222B42EE08}"/>
              </a:ext>
            </a:extLst>
          </p:cNvPr>
          <p:cNvSpPr>
            <a:spLocks noGrp="1"/>
          </p:cNvSpPr>
          <p:nvPr>
            <p:ph type="title"/>
          </p:nvPr>
        </p:nvSpPr>
        <p:spPr/>
        <p:txBody>
          <a:bodyPr/>
          <a:lstStyle/>
          <a:p>
            <a:r>
              <a:rPr lang="zh-TW" altLang="en-US" dirty="0"/>
              <a:t>從故宮博物院寄名信片給自己！</a:t>
            </a:r>
          </a:p>
        </p:txBody>
      </p:sp>
      <p:pic>
        <p:nvPicPr>
          <p:cNvPr id="4" name="圖片 3">
            <a:extLst>
              <a:ext uri="{FF2B5EF4-FFF2-40B4-BE49-F238E27FC236}">
                <a16:creationId xmlns:a16="http://schemas.microsoft.com/office/drawing/2014/main" id="{13913CAC-5E7C-4108-AC9C-23CD261EA2AC}"/>
              </a:ext>
            </a:extLst>
          </p:cNvPr>
          <p:cNvPicPr>
            <a:picLocks noChangeAspect="1"/>
          </p:cNvPicPr>
          <p:nvPr/>
        </p:nvPicPr>
        <p:blipFill>
          <a:blip r:embed="rId2"/>
          <a:stretch>
            <a:fillRect/>
          </a:stretch>
        </p:blipFill>
        <p:spPr>
          <a:xfrm>
            <a:off x="996696" y="2000504"/>
            <a:ext cx="3519678" cy="4692904"/>
          </a:xfrm>
          <a:prstGeom prst="rect">
            <a:avLst/>
          </a:prstGeom>
        </p:spPr>
      </p:pic>
      <p:pic>
        <p:nvPicPr>
          <p:cNvPr id="6" name="圖片 5">
            <a:extLst>
              <a:ext uri="{FF2B5EF4-FFF2-40B4-BE49-F238E27FC236}">
                <a16:creationId xmlns:a16="http://schemas.microsoft.com/office/drawing/2014/main" id="{4C33B452-4032-4AC4-BC07-B7AF5737F6CA}"/>
              </a:ext>
            </a:extLst>
          </p:cNvPr>
          <p:cNvPicPr>
            <a:picLocks noChangeAspect="1"/>
          </p:cNvPicPr>
          <p:nvPr/>
        </p:nvPicPr>
        <p:blipFill>
          <a:blip r:embed="rId3"/>
          <a:stretch>
            <a:fillRect/>
          </a:stretch>
        </p:blipFill>
        <p:spPr>
          <a:xfrm>
            <a:off x="5024628" y="2000504"/>
            <a:ext cx="3643122" cy="4692904"/>
          </a:xfrm>
          <a:prstGeom prst="rect">
            <a:avLst/>
          </a:prstGeom>
        </p:spPr>
      </p:pic>
    </p:spTree>
    <p:extLst>
      <p:ext uri="{BB962C8B-B14F-4D97-AF65-F5344CB8AC3E}">
        <p14:creationId xmlns:p14="http://schemas.microsoft.com/office/powerpoint/2010/main" val="10884150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1973BB6-4408-41DB-AB19-B9096FC572C6}"/>
              </a:ext>
            </a:extLst>
          </p:cNvPr>
          <p:cNvSpPr>
            <a:spLocks noGrp="1"/>
          </p:cNvSpPr>
          <p:nvPr>
            <p:ph type="title"/>
          </p:nvPr>
        </p:nvSpPr>
        <p:spPr/>
        <p:txBody>
          <a:bodyPr/>
          <a:lstStyle/>
          <a:p>
            <a:r>
              <a:rPr lang="zh-TW" altLang="en-US" dirty="0"/>
              <a:t>大稻埕福音中心</a:t>
            </a:r>
            <a:r>
              <a:rPr lang="en-US" altLang="zh-TW" dirty="0"/>
              <a:t>-</a:t>
            </a:r>
            <a:r>
              <a:rPr lang="zh-TW" altLang="en-US" dirty="0"/>
              <a:t>小小領袖營隊</a:t>
            </a:r>
            <a:br>
              <a:rPr lang="en-US" altLang="zh-TW" dirty="0"/>
            </a:br>
            <a:r>
              <a:rPr lang="zh-TW" altLang="en-US" dirty="0"/>
              <a:t>                            </a:t>
            </a:r>
            <a:r>
              <a:rPr lang="en-US" altLang="zh-TW" dirty="0"/>
              <a:t>8/6</a:t>
            </a:r>
            <a:r>
              <a:rPr lang="zh-TW" altLang="en-US" dirty="0"/>
              <a:t> </a:t>
            </a:r>
            <a:r>
              <a:rPr lang="en-US" altLang="zh-TW" dirty="0"/>
              <a:t>-</a:t>
            </a:r>
            <a:r>
              <a:rPr lang="zh-TW" altLang="en-US" dirty="0"/>
              <a:t> </a:t>
            </a:r>
            <a:r>
              <a:rPr lang="en-US" altLang="zh-TW" dirty="0"/>
              <a:t>8/9</a:t>
            </a:r>
            <a:endParaRPr lang="zh-TW" altLang="en-US" dirty="0"/>
          </a:p>
        </p:txBody>
      </p:sp>
      <p:pic>
        <p:nvPicPr>
          <p:cNvPr id="4" name="圖片 3">
            <a:extLst>
              <a:ext uri="{FF2B5EF4-FFF2-40B4-BE49-F238E27FC236}">
                <a16:creationId xmlns:a16="http://schemas.microsoft.com/office/drawing/2014/main" id="{745ED006-9AD3-4457-8AC2-59174F1592CE}"/>
              </a:ext>
            </a:extLst>
          </p:cNvPr>
          <p:cNvPicPr>
            <a:picLocks noChangeAspect="1"/>
          </p:cNvPicPr>
          <p:nvPr/>
        </p:nvPicPr>
        <p:blipFill>
          <a:blip r:embed="rId2"/>
          <a:stretch>
            <a:fillRect/>
          </a:stretch>
        </p:blipFill>
        <p:spPr>
          <a:xfrm>
            <a:off x="603504" y="1784096"/>
            <a:ext cx="9396984" cy="4927600"/>
          </a:xfrm>
          <a:prstGeom prst="rect">
            <a:avLst/>
          </a:prstGeom>
        </p:spPr>
      </p:pic>
    </p:spTree>
    <p:extLst>
      <p:ext uri="{BB962C8B-B14F-4D97-AF65-F5344CB8AC3E}">
        <p14:creationId xmlns:p14="http://schemas.microsoft.com/office/powerpoint/2010/main" val="4010749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8318AA6-1D83-487C-9202-7067741268EB}"/>
              </a:ext>
            </a:extLst>
          </p:cNvPr>
          <p:cNvSpPr>
            <a:spLocks noGrp="1"/>
          </p:cNvSpPr>
          <p:nvPr>
            <p:ph type="title"/>
          </p:nvPr>
        </p:nvSpPr>
        <p:spPr/>
        <p:txBody>
          <a:bodyPr/>
          <a:lstStyle/>
          <a:p>
            <a:r>
              <a:rPr lang="zh-TW" altLang="en-US" sz="6000" dirty="0"/>
              <a:t>用登山開啟暑假</a:t>
            </a:r>
            <a:r>
              <a:rPr lang="en-US" altLang="zh-TW" dirty="0"/>
              <a:t>-</a:t>
            </a:r>
            <a:r>
              <a:rPr lang="zh-TW" altLang="en-US" dirty="0"/>
              <a:t>軍艦岩</a:t>
            </a:r>
          </a:p>
        </p:txBody>
      </p:sp>
      <p:pic>
        <p:nvPicPr>
          <p:cNvPr id="5" name="內容版面配置區 4">
            <a:extLst>
              <a:ext uri="{FF2B5EF4-FFF2-40B4-BE49-F238E27FC236}">
                <a16:creationId xmlns:a16="http://schemas.microsoft.com/office/drawing/2014/main" id="{0247C97C-8CBB-475F-930F-AAF9864FC173}"/>
              </a:ext>
            </a:extLst>
          </p:cNvPr>
          <p:cNvPicPr>
            <a:picLocks noGrp="1" noChangeAspect="1"/>
          </p:cNvPicPr>
          <p:nvPr>
            <p:ph idx="1"/>
          </p:nvPr>
        </p:nvPicPr>
        <p:blipFill>
          <a:blip r:embed="rId2"/>
          <a:stretch>
            <a:fillRect/>
          </a:stretch>
        </p:blipFill>
        <p:spPr>
          <a:xfrm>
            <a:off x="677334" y="2169732"/>
            <a:ext cx="4104978" cy="4167060"/>
          </a:xfrm>
        </p:spPr>
      </p:pic>
      <p:pic>
        <p:nvPicPr>
          <p:cNvPr id="7" name="圖片 6">
            <a:extLst>
              <a:ext uri="{FF2B5EF4-FFF2-40B4-BE49-F238E27FC236}">
                <a16:creationId xmlns:a16="http://schemas.microsoft.com/office/drawing/2014/main" id="{1E44BA1B-266A-48B0-B4CA-66BBCD271341}"/>
              </a:ext>
            </a:extLst>
          </p:cNvPr>
          <p:cNvPicPr>
            <a:picLocks noChangeAspect="1"/>
          </p:cNvPicPr>
          <p:nvPr/>
        </p:nvPicPr>
        <p:blipFill>
          <a:blip r:embed="rId3"/>
          <a:stretch>
            <a:fillRect/>
          </a:stretch>
        </p:blipFill>
        <p:spPr>
          <a:xfrm>
            <a:off x="5332324" y="2169732"/>
            <a:ext cx="3765955" cy="4167060"/>
          </a:xfrm>
          <a:prstGeom prst="rect">
            <a:avLst/>
          </a:prstGeom>
        </p:spPr>
      </p:pic>
    </p:spTree>
    <p:extLst>
      <p:ext uri="{BB962C8B-B14F-4D97-AF65-F5344CB8AC3E}">
        <p14:creationId xmlns:p14="http://schemas.microsoft.com/office/powerpoint/2010/main" val="40729026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1DF45E9-D54E-44CC-B521-EAB9120202C5}"/>
              </a:ext>
            </a:extLst>
          </p:cNvPr>
          <p:cNvSpPr>
            <a:spLocks noGrp="1"/>
          </p:cNvSpPr>
          <p:nvPr>
            <p:ph type="title"/>
          </p:nvPr>
        </p:nvSpPr>
        <p:spPr/>
        <p:txBody>
          <a:bodyPr/>
          <a:lstStyle/>
          <a:p>
            <a:r>
              <a:rPr lang="zh-TW" altLang="en-US" dirty="0"/>
              <a:t>動手做讚美盒</a:t>
            </a:r>
            <a:br>
              <a:rPr lang="en-US" altLang="zh-TW" dirty="0"/>
            </a:br>
            <a:r>
              <a:rPr lang="en-US" altLang="zh-TW" dirty="0"/>
              <a:t>[</a:t>
            </a:r>
            <a:r>
              <a:rPr lang="zh-TW" altLang="en-US" dirty="0"/>
              <a:t>用來收集祝福的卡片</a:t>
            </a:r>
            <a:r>
              <a:rPr lang="en-US" altLang="zh-TW" dirty="0"/>
              <a:t>]</a:t>
            </a:r>
            <a:endParaRPr lang="zh-TW" altLang="en-US" dirty="0"/>
          </a:p>
        </p:txBody>
      </p:sp>
      <p:pic>
        <p:nvPicPr>
          <p:cNvPr id="4" name="圖片 3">
            <a:extLst>
              <a:ext uri="{FF2B5EF4-FFF2-40B4-BE49-F238E27FC236}">
                <a16:creationId xmlns:a16="http://schemas.microsoft.com/office/drawing/2014/main" id="{C6A68DD9-380F-4718-8953-E1866664712A}"/>
              </a:ext>
            </a:extLst>
          </p:cNvPr>
          <p:cNvPicPr>
            <a:picLocks noChangeAspect="1"/>
          </p:cNvPicPr>
          <p:nvPr/>
        </p:nvPicPr>
        <p:blipFill>
          <a:blip r:embed="rId2"/>
          <a:stretch>
            <a:fillRect/>
          </a:stretch>
        </p:blipFill>
        <p:spPr>
          <a:xfrm>
            <a:off x="914400" y="2116328"/>
            <a:ext cx="3611118" cy="4513072"/>
          </a:xfrm>
          <a:prstGeom prst="rect">
            <a:avLst/>
          </a:prstGeom>
        </p:spPr>
      </p:pic>
      <p:pic>
        <p:nvPicPr>
          <p:cNvPr id="6" name="圖片 5">
            <a:extLst>
              <a:ext uri="{FF2B5EF4-FFF2-40B4-BE49-F238E27FC236}">
                <a16:creationId xmlns:a16="http://schemas.microsoft.com/office/drawing/2014/main" id="{102108E1-4E8D-4507-BA45-1CDDA2403DE5}"/>
              </a:ext>
            </a:extLst>
          </p:cNvPr>
          <p:cNvPicPr>
            <a:picLocks noChangeAspect="1"/>
          </p:cNvPicPr>
          <p:nvPr/>
        </p:nvPicPr>
        <p:blipFill>
          <a:blip r:embed="rId3"/>
          <a:stretch>
            <a:fillRect/>
          </a:stretch>
        </p:blipFill>
        <p:spPr>
          <a:xfrm>
            <a:off x="4732867" y="2116328"/>
            <a:ext cx="5124366" cy="4513072"/>
          </a:xfrm>
          <a:prstGeom prst="rect">
            <a:avLst/>
          </a:prstGeom>
        </p:spPr>
      </p:pic>
    </p:spTree>
    <p:extLst>
      <p:ext uri="{BB962C8B-B14F-4D97-AF65-F5344CB8AC3E}">
        <p14:creationId xmlns:p14="http://schemas.microsoft.com/office/powerpoint/2010/main" val="33599820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EED6947-3E60-492F-8BCA-17478E74BC45}"/>
              </a:ext>
            </a:extLst>
          </p:cNvPr>
          <p:cNvSpPr>
            <a:spLocks noGrp="1"/>
          </p:cNvSpPr>
          <p:nvPr>
            <p:ph type="title"/>
          </p:nvPr>
        </p:nvSpPr>
        <p:spPr/>
        <p:txBody>
          <a:bodyPr/>
          <a:lstStyle/>
          <a:p>
            <a:r>
              <a:rPr lang="zh-TW" altLang="en-US" dirty="0"/>
              <a:t>大家來演戲</a:t>
            </a:r>
            <a:r>
              <a:rPr lang="en-US" altLang="zh-TW" dirty="0"/>
              <a:t>-</a:t>
            </a:r>
            <a:r>
              <a:rPr lang="zh-TW" altLang="en-US" dirty="0"/>
              <a:t>萬格力的種樹行動</a:t>
            </a:r>
            <a:r>
              <a:rPr lang="en-US" altLang="zh-TW" dirty="0"/>
              <a:t>-</a:t>
            </a:r>
            <a:r>
              <a:rPr lang="zh-TW" altLang="en-US" dirty="0"/>
              <a:t>我是演村民乙</a:t>
            </a:r>
          </a:p>
        </p:txBody>
      </p:sp>
      <p:pic>
        <p:nvPicPr>
          <p:cNvPr id="4" name="圖片 3">
            <a:extLst>
              <a:ext uri="{FF2B5EF4-FFF2-40B4-BE49-F238E27FC236}">
                <a16:creationId xmlns:a16="http://schemas.microsoft.com/office/drawing/2014/main" id="{C34B9C67-8133-4577-A2F1-0B917445DAF4}"/>
              </a:ext>
            </a:extLst>
          </p:cNvPr>
          <p:cNvPicPr>
            <a:picLocks noChangeAspect="1"/>
          </p:cNvPicPr>
          <p:nvPr/>
        </p:nvPicPr>
        <p:blipFill>
          <a:blip r:embed="rId2"/>
          <a:stretch>
            <a:fillRect/>
          </a:stretch>
        </p:blipFill>
        <p:spPr>
          <a:xfrm>
            <a:off x="603504" y="2324862"/>
            <a:ext cx="4956048" cy="4213098"/>
          </a:xfrm>
          <a:prstGeom prst="rect">
            <a:avLst/>
          </a:prstGeom>
        </p:spPr>
      </p:pic>
      <p:pic>
        <p:nvPicPr>
          <p:cNvPr id="6" name="圖片 5">
            <a:extLst>
              <a:ext uri="{FF2B5EF4-FFF2-40B4-BE49-F238E27FC236}">
                <a16:creationId xmlns:a16="http://schemas.microsoft.com/office/drawing/2014/main" id="{7559ACB2-B0D3-4710-80DB-E2CE34D0F597}"/>
              </a:ext>
            </a:extLst>
          </p:cNvPr>
          <p:cNvPicPr>
            <a:picLocks noChangeAspect="1"/>
          </p:cNvPicPr>
          <p:nvPr/>
        </p:nvPicPr>
        <p:blipFill>
          <a:blip r:embed="rId3"/>
          <a:stretch>
            <a:fillRect/>
          </a:stretch>
        </p:blipFill>
        <p:spPr>
          <a:xfrm>
            <a:off x="5897822" y="2324862"/>
            <a:ext cx="4819010" cy="4213098"/>
          </a:xfrm>
          <a:prstGeom prst="rect">
            <a:avLst/>
          </a:prstGeom>
        </p:spPr>
      </p:pic>
    </p:spTree>
    <p:extLst>
      <p:ext uri="{BB962C8B-B14F-4D97-AF65-F5344CB8AC3E}">
        <p14:creationId xmlns:p14="http://schemas.microsoft.com/office/powerpoint/2010/main" val="32082818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B4604B0-5385-403B-B254-23EC13002195}"/>
              </a:ext>
            </a:extLst>
          </p:cNvPr>
          <p:cNvSpPr>
            <a:spLocks noGrp="1"/>
          </p:cNvSpPr>
          <p:nvPr>
            <p:ph type="title"/>
          </p:nvPr>
        </p:nvSpPr>
        <p:spPr/>
        <p:txBody>
          <a:bodyPr>
            <a:normAutofit fontScale="90000"/>
          </a:bodyPr>
          <a:lstStyle/>
          <a:p>
            <a:r>
              <a:rPr lang="zh-TW" altLang="en-US" dirty="0"/>
              <a:t>營隊的最後一天</a:t>
            </a:r>
            <a:r>
              <a:rPr lang="en-US" altLang="zh-TW" dirty="0"/>
              <a:t>-</a:t>
            </a:r>
            <a:r>
              <a:rPr lang="zh-TW" altLang="en-US" dirty="0"/>
              <a:t>成果發表</a:t>
            </a:r>
            <a:r>
              <a:rPr lang="zh-TW" altLang="en-US" dirty="0">
                <a:latin typeface="PMingLiU" panose="02020500000000000000" pitchFamily="18" charset="-120"/>
                <a:ea typeface="PMingLiU" panose="02020500000000000000" pitchFamily="18" charset="-120"/>
              </a:rPr>
              <a:t>，</a:t>
            </a:r>
            <a:r>
              <a:rPr lang="zh-TW" altLang="en-US" dirty="0">
                <a:latin typeface="+mj-ea"/>
              </a:rPr>
              <a:t>收穫滿滿的祝福與禮物</a:t>
            </a:r>
            <a:br>
              <a:rPr lang="en-US" altLang="zh-TW" dirty="0"/>
            </a:br>
            <a:endParaRPr lang="zh-TW" altLang="en-US" dirty="0"/>
          </a:p>
        </p:txBody>
      </p:sp>
      <p:pic>
        <p:nvPicPr>
          <p:cNvPr id="4" name="圖片 3">
            <a:extLst>
              <a:ext uri="{FF2B5EF4-FFF2-40B4-BE49-F238E27FC236}">
                <a16:creationId xmlns:a16="http://schemas.microsoft.com/office/drawing/2014/main" id="{539988CD-B686-4C76-A25B-69820BF4FF08}"/>
              </a:ext>
            </a:extLst>
          </p:cNvPr>
          <p:cNvPicPr>
            <a:picLocks noChangeAspect="1"/>
          </p:cNvPicPr>
          <p:nvPr/>
        </p:nvPicPr>
        <p:blipFill>
          <a:blip r:embed="rId2"/>
          <a:stretch>
            <a:fillRect/>
          </a:stretch>
        </p:blipFill>
        <p:spPr>
          <a:xfrm>
            <a:off x="1188720" y="1793240"/>
            <a:ext cx="8226552" cy="4927600"/>
          </a:xfrm>
          <a:prstGeom prst="rect">
            <a:avLst/>
          </a:prstGeom>
        </p:spPr>
      </p:pic>
    </p:spTree>
    <p:extLst>
      <p:ext uri="{BB962C8B-B14F-4D97-AF65-F5344CB8AC3E}">
        <p14:creationId xmlns:p14="http://schemas.microsoft.com/office/powerpoint/2010/main" val="11563374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51C327C-A68B-4CF6-8FC8-2B32BAFCEE38}"/>
              </a:ext>
            </a:extLst>
          </p:cNvPr>
          <p:cNvSpPr>
            <a:spLocks noGrp="1"/>
          </p:cNvSpPr>
          <p:nvPr>
            <p:ph type="title"/>
          </p:nvPr>
        </p:nvSpPr>
        <p:spPr>
          <a:xfrm>
            <a:off x="5522976" y="813816"/>
            <a:ext cx="4416552" cy="3712464"/>
          </a:xfrm>
        </p:spPr>
        <p:txBody>
          <a:bodyPr/>
          <a:lstStyle/>
          <a:p>
            <a:pPr algn="ctr"/>
            <a:r>
              <a:rPr lang="zh-TW" altLang="en-US" sz="7200" dirty="0"/>
              <a:t>廣州之旅</a:t>
            </a:r>
            <a:r>
              <a:rPr lang="en-US" altLang="zh-TW" dirty="0"/>
              <a:t>-</a:t>
            </a:r>
            <a:r>
              <a:rPr lang="zh-TW" altLang="en-US" dirty="0"/>
              <a:t>     我們又來啦</a:t>
            </a:r>
            <a:r>
              <a:rPr lang="en-US" altLang="zh-TW" dirty="0"/>
              <a:t>!!!</a:t>
            </a:r>
            <a:br>
              <a:rPr lang="en-US" altLang="zh-TW" dirty="0"/>
            </a:br>
            <a:r>
              <a:rPr lang="en-US" altLang="zh-TW" dirty="0"/>
              <a:t>7/20-7/27</a:t>
            </a:r>
            <a:endParaRPr lang="zh-TW" altLang="en-US" dirty="0"/>
          </a:p>
        </p:txBody>
      </p:sp>
      <p:pic>
        <p:nvPicPr>
          <p:cNvPr id="6" name="圖片 5">
            <a:extLst>
              <a:ext uri="{FF2B5EF4-FFF2-40B4-BE49-F238E27FC236}">
                <a16:creationId xmlns:a16="http://schemas.microsoft.com/office/drawing/2014/main" id="{0A4D41A5-A85F-4E7F-8985-3A052F933DC0}"/>
              </a:ext>
            </a:extLst>
          </p:cNvPr>
          <p:cNvPicPr>
            <a:picLocks noChangeAspect="1"/>
          </p:cNvPicPr>
          <p:nvPr/>
        </p:nvPicPr>
        <p:blipFill>
          <a:blip r:embed="rId2"/>
          <a:stretch>
            <a:fillRect/>
          </a:stretch>
        </p:blipFill>
        <p:spPr>
          <a:xfrm>
            <a:off x="680466" y="420624"/>
            <a:ext cx="4677156" cy="6236208"/>
          </a:xfrm>
          <a:prstGeom prst="rect">
            <a:avLst/>
          </a:prstGeom>
        </p:spPr>
      </p:pic>
    </p:spTree>
    <p:extLst>
      <p:ext uri="{BB962C8B-B14F-4D97-AF65-F5344CB8AC3E}">
        <p14:creationId xmlns:p14="http://schemas.microsoft.com/office/powerpoint/2010/main" val="17559165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7995AFB-5E86-4213-B22E-0F4E17362A3C}"/>
              </a:ext>
            </a:extLst>
          </p:cNvPr>
          <p:cNvSpPr>
            <a:spLocks noGrp="1"/>
          </p:cNvSpPr>
          <p:nvPr>
            <p:ph type="title"/>
          </p:nvPr>
        </p:nvSpPr>
        <p:spPr/>
        <p:txBody>
          <a:bodyPr/>
          <a:lstStyle/>
          <a:p>
            <a:r>
              <a:rPr lang="zh-TW" altLang="en-US" dirty="0"/>
              <a:t> 廣州十甫</a:t>
            </a:r>
            <a:r>
              <a:rPr lang="en-US" altLang="zh-TW" dirty="0"/>
              <a:t>VOCO</a:t>
            </a:r>
            <a:r>
              <a:rPr lang="zh-TW" altLang="en-US" dirty="0"/>
              <a:t>酒店</a:t>
            </a:r>
            <a:r>
              <a:rPr lang="en-US" altLang="zh-TW" dirty="0"/>
              <a:t>-</a:t>
            </a:r>
            <a:r>
              <a:rPr lang="zh-TW" altLang="en-US" dirty="0"/>
              <a:t>位於上下九步行街</a:t>
            </a:r>
          </a:p>
        </p:txBody>
      </p:sp>
      <p:pic>
        <p:nvPicPr>
          <p:cNvPr id="4" name="圖片 3">
            <a:extLst>
              <a:ext uri="{FF2B5EF4-FFF2-40B4-BE49-F238E27FC236}">
                <a16:creationId xmlns:a16="http://schemas.microsoft.com/office/drawing/2014/main" id="{9DDF0E7D-3ED6-4C5D-866B-AB1D135BE037}"/>
              </a:ext>
            </a:extLst>
          </p:cNvPr>
          <p:cNvPicPr>
            <a:picLocks noChangeAspect="1"/>
          </p:cNvPicPr>
          <p:nvPr/>
        </p:nvPicPr>
        <p:blipFill>
          <a:blip r:embed="rId2"/>
          <a:stretch>
            <a:fillRect/>
          </a:stretch>
        </p:blipFill>
        <p:spPr>
          <a:xfrm>
            <a:off x="677334" y="2231898"/>
            <a:ext cx="5355336" cy="4016502"/>
          </a:xfrm>
          <a:prstGeom prst="rect">
            <a:avLst/>
          </a:prstGeom>
        </p:spPr>
      </p:pic>
      <p:pic>
        <p:nvPicPr>
          <p:cNvPr id="6" name="圖片 5">
            <a:extLst>
              <a:ext uri="{FF2B5EF4-FFF2-40B4-BE49-F238E27FC236}">
                <a16:creationId xmlns:a16="http://schemas.microsoft.com/office/drawing/2014/main" id="{1272DC10-48EB-4E94-A22D-8F9F70812E11}"/>
              </a:ext>
            </a:extLst>
          </p:cNvPr>
          <p:cNvPicPr>
            <a:picLocks noChangeAspect="1"/>
          </p:cNvPicPr>
          <p:nvPr/>
        </p:nvPicPr>
        <p:blipFill>
          <a:blip r:embed="rId3"/>
          <a:stretch>
            <a:fillRect/>
          </a:stretch>
        </p:blipFill>
        <p:spPr>
          <a:xfrm>
            <a:off x="6159332" y="2231898"/>
            <a:ext cx="5355336" cy="4016502"/>
          </a:xfrm>
          <a:prstGeom prst="rect">
            <a:avLst/>
          </a:prstGeom>
        </p:spPr>
      </p:pic>
    </p:spTree>
    <p:extLst>
      <p:ext uri="{BB962C8B-B14F-4D97-AF65-F5344CB8AC3E}">
        <p14:creationId xmlns:p14="http://schemas.microsoft.com/office/powerpoint/2010/main" val="18230775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FB49EEE-3C2F-4A50-BE00-23835BBAC618}"/>
              </a:ext>
            </a:extLst>
          </p:cNvPr>
          <p:cNvSpPr>
            <a:spLocks noGrp="1"/>
          </p:cNvSpPr>
          <p:nvPr>
            <p:ph type="title"/>
          </p:nvPr>
        </p:nvSpPr>
        <p:spPr/>
        <p:txBody>
          <a:bodyPr/>
          <a:lstStyle/>
          <a:p>
            <a:r>
              <a:rPr lang="zh-TW" altLang="en-US" dirty="0"/>
              <a:t>廣州南越王博物院</a:t>
            </a:r>
            <a:r>
              <a:rPr lang="en-US" altLang="zh-TW" dirty="0"/>
              <a:t>-</a:t>
            </a:r>
            <a:r>
              <a:rPr lang="zh-TW" altLang="en-US" dirty="0"/>
              <a:t>王墓展區</a:t>
            </a:r>
          </a:p>
        </p:txBody>
      </p:sp>
      <p:pic>
        <p:nvPicPr>
          <p:cNvPr id="4" name="圖片 3">
            <a:extLst>
              <a:ext uri="{FF2B5EF4-FFF2-40B4-BE49-F238E27FC236}">
                <a16:creationId xmlns:a16="http://schemas.microsoft.com/office/drawing/2014/main" id="{2B142828-24E5-4B9F-BE79-7F21DF434FC2}"/>
              </a:ext>
            </a:extLst>
          </p:cNvPr>
          <p:cNvPicPr>
            <a:picLocks noChangeAspect="1"/>
          </p:cNvPicPr>
          <p:nvPr/>
        </p:nvPicPr>
        <p:blipFill>
          <a:blip r:embed="rId2"/>
          <a:stretch>
            <a:fillRect/>
          </a:stretch>
        </p:blipFill>
        <p:spPr>
          <a:xfrm>
            <a:off x="936498" y="1930400"/>
            <a:ext cx="3397758" cy="4800600"/>
          </a:xfrm>
          <a:prstGeom prst="rect">
            <a:avLst/>
          </a:prstGeom>
        </p:spPr>
      </p:pic>
      <p:pic>
        <p:nvPicPr>
          <p:cNvPr id="6" name="圖片 5">
            <a:extLst>
              <a:ext uri="{FF2B5EF4-FFF2-40B4-BE49-F238E27FC236}">
                <a16:creationId xmlns:a16="http://schemas.microsoft.com/office/drawing/2014/main" id="{8DCDF4C3-D1D0-4305-AFB5-B172804A3981}"/>
              </a:ext>
            </a:extLst>
          </p:cNvPr>
          <p:cNvPicPr>
            <a:picLocks noChangeAspect="1"/>
          </p:cNvPicPr>
          <p:nvPr/>
        </p:nvPicPr>
        <p:blipFill>
          <a:blip r:embed="rId3"/>
          <a:stretch>
            <a:fillRect/>
          </a:stretch>
        </p:blipFill>
        <p:spPr>
          <a:xfrm>
            <a:off x="5149596" y="1930400"/>
            <a:ext cx="3600450" cy="4800600"/>
          </a:xfrm>
          <a:prstGeom prst="rect">
            <a:avLst/>
          </a:prstGeom>
        </p:spPr>
      </p:pic>
    </p:spTree>
    <p:extLst>
      <p:ext uri="{BB962C8B-B14F-4D97-AF65-F5344CB8AC3E}">
        <p14:creationId xmlns:p14="http://schemas.microsoft.com/office/powerpoint/2010/main" val="30511701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812A527-BF7E-4D33-A56D-1C75A29C73C1}"/>
              </a:ext>
            </a:extLst>
          </p:cNvPr>
          <p:cNvSpPr>
            <a:spLocks noGrp="1"/>
          </p:cNvSpPr>
          <p:nvPr>
            <p:ph type="title"/>
          </p:nvPr>
        </p:nvSpPr>
        <p:spPr/>
        <p:txBody>
          <a:bodyPr/>
          <a:lstStyle/>
          <a:p>
            <a:r>
              <a:rPr lang="en-US" altLang="zh-TW" dirty="0"/>
              <a:t>DIY</a:t>
            </a:r>
            <a:r>
              <a:rPr lang="zh-TW" altLang="en-US" dirty="0"/>
              <a:t>自己的玉璽、哥哥做的是虎符</a:t>
            </a:r>
          </a:p>
        </p:txBody>
      </p:sp>
      <p:pic>
        <p:nvPicPr>
          <p:cNvPr id="4" name="圖片 3">
            <a:extLst>
              <a:ext uri="{FF2B5EF4-FFF2-40B4-BE49-F238E27FC236}">
                <a16:creationId xmlns:a16="http://schemas.microsoft.com/office/drawing/2014/main" id="{4E8D03E2-239B-4979-BB84-075FBD58D3A7}"/>
              </a:ext>
            </a:extLst>
          </p:cNvPr>
          <p:cNvPicPr>
            <a:picLocks noChangeAspect="1"/>
          </p:cNvPicPr>
          <p:nvPr/>
        </p:nvPicPr>
        <p:blipFill>
          <a:blip r:embed="rId2"/>
          <a:stretch>
            <a:fillRect/>
          </a:stretch>
        </p:blipFill>
        <p:spPr>
          <a:xfrm>
            <a:off x="905256" y="1930400"/>
            <a:ext cx="3464814" cy="4619752"/>
          </a:xfrm>
          <a:prstGeom prst="rect">
            <a:avLst/>
          </a:prstGeom>
        </p:spPr>
      </p:pic>
      <p:pic>
        <p:nvPicPr>
          <p:cNvPr id="6" name="圖片 5">
            <a:extLst>
              <a:ext uri="{FF2B5EF4-FFF2-40B4-BE49-F238E27FC236}">
                <a16:creationId xmlns:a16="http://schemas.microsoft.com/office/drawing/2014/main" id="{94AE9C8C-CD11-4170-B9C3-12F860685203}"/>
              </a:ext>
            </a:extLst>
          </p:cNvPr>
          <p:cNvPicPr>
            <a:picLocks noChangeAspect="1"/>
          </p:cNvPicPr>
          <p:nvPr/>
        </p:nvPicPr>
        <p:blipFill>
          <a:blip r:embed="rId3"/>
          <a:stretch>
            <a:fillRect/>
          </a:stretch>
        </p:blipFill>
        <p:spPr>
          <a:xfrm>
            <a:off x="5035296" y="1930400"/>
            <a:ext cx="3641598" cy="4619752"/>
          </a:xfrm>
          <a:prstGeom prst="rect">
            <a:avLst/>
          </a:prstGeom>
        </p:spPr>
      </p:pic>
    </p:spTree>
    <p:extLst>
      <p:ext uri="{BB962C8B-B14F-4D97-AF65-F5344CB8AC3E}">
        <p14:creationId xmlns:p14="http://schemas.microsoft.com/office/powerpoint/2010/main" val="19353263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954A9CCB-A118-4CE9-90E3-AFA780F3BF57}"/>
              </a:ext>
            </a:extLst>
          </p:cNvPr>
          <p:cNvSpPr/>
          <p:nvPr/>
        </p:nvSpPr>
        <p:spPr>
          <a:xfrm>
            <a:off x="216408" y="716108"/>
            <a:ext cx="6096000" cy="4801314"/>
          </a:xfrm>
          <a:prstGeom prst="rect">
            <a:avLst/>
          </a:prstGeom>
        </p:spPr>
        <p:txBody>
          <a:bodyPr>
            <a:spAutoFit/>
          </a:bodyPr>
          <a:lstStyle/>
          <a:p>
            <a:r>
              <a:rPr lang="zh-TW" altLang="en-US" b="1" dirty="0"/>
              <a:t>南越國</a:t>
            </a:r>
            <a:r>
              <a:rPr lang="en-US" altLang="zh-TW" baseline="30000" dirty="0">
                <a:hlinkClick r:id="rId2"/>
              </a:rPr>
              <a:t>[1]</a:t>
            </a:r>
            <a:r>
              <a:rPr lang="en-US" altLang="zh-TW" baseline="30000" dirty="0">
                <a:hlinkClick r:id="rId3"/>
              </a:rPr>
              <a:t>[2]</a:t>
            </a:r>
            <a:r>
              <a:rPr lang="zh-TW" altLang="en-US" dirty="0"/>
              <a:t>，又稱</a:t>
            </a:r>
            <a:r>
              <a:rPr lang="zh-TW" altLang="en-US" b="1" dirty="0"/>
              <a:t>南越</a:t>
            </a:r>
            <a:r>
              <a:rPr lang="en-US" altLang="zh-TW" baseline="30000" dirty="0">
                <a:hlinkClick r:id="rId4"/>
              </a:rPr>
              <a:t>[3]</a:t>
            </a:r>
            <a:r>
              <a:rPr lang="zh-TW" altLang="en-US" dirty="0"/>
              <a:t>、</a:t>
            </a:r>
            <a:r>
              <a:rPr lang="zh-TW" altLang="en-US" b="1" dirty="0"/>
              <a:t>南粵</a:t>
            </a:r>
            <a:r>
              <a:rPr lang="en-US" altLang="zh-TW" baseline="30000" dirty="0">
                <a:hlinkClick r:id="rId5"/>
              </a:rPr>
              <a:t>[4]</a:t>
            </a:r>
            <a:r>
              <a:rPr lang="zh-TW" altLang="en-US" dirty="0"/>
              <a:t>、趙氏王朝</a:t>
            </a:r>
            <a:r>
              <a:rPr lang="en-US" altLang="zh-TW" baseline="30000" dirty="0">
                <a:hlinkClick r:id="rId6"/>
              </a:rPr>
              <a:t>[5]</a:t>
            </a:r>
            <a:r>
              <a:rPr lang="en-US" altLang="zh-TW" baseline="30000" dirty="0">
                <a:hlinkClick r:id="rId7"/>
              </a:rPr>
              <a:t>[6]</a:t>
            </a:r>
            <a:r>
              <a:rPr lang="zh-TW" altLang="en-US" dirty="0"/>
              <a:t>，在</a:t>
            </a:r>
            <a:r>
              <a:rPr lang="zh-TW" altLang="en-US" dirty="0">
                <a:hlinkClick r:id="rId8" tooltip="越南"/>
              </a:rPr>
              <a:t>越南</a:t>
            </a:r>
            <a:r>
              <a:rPr lang="zh-TW" altLang="en-US" dirty="0"/>
              <a:t>又稱</a:t>
            </a:r>
            <a:r>
              <a:rPr lang="zh-TW" altLang="en-US" b="1" dirty="0"/>
              <a:t>趙朝</a:t>
            </a:r>
            <a:r>
              <a:rPr lang="zh-TW" altLang="en-US" dirty="0"/>
              <a:t>（</a:t>
            </a:r>
            <a:r>
              <a:rPr lang="zh-TW" altLang="en-US" dirty="0">
                <a:hlinkClick r:id="rId9" tooltip="越南語"/>
              </a:rPr>
              <a:t>越南語</a:t>
            </a:r>
            <a:r>
              <a:rPr lang="zh-TW" altLang="en-US" dirty="0"/>
              <a:t>：</a:t>
            </a:r>
            <a:r>
              <a:rPr lang="en-US" altLang="zh-TW" dirty="0" err="1"/>
              <a:t>Nhà</a:t>
            </a:r>
            <a:r>
              <a:rPr lang="en-US" altLang="zh-TW" dirty="0"/>
              <a:t> </a:t>
            </a:r>
            <a:r>
              <a:rPr lang="en-US" altLang="zh-TW" dirty="0" err="1"/>
              <a:t>Triệu</a:t>
            </a:r>
            <a:r>
              <a:rPr lang="zh-TW" altLang="en-US" dirty="0"/>
              <a:t>）</a:t>
            </a:r>
            <a:r>
              <a:rPr lang="en-US" altLang="zh-TW" baseline="30000" dirty="0">
                <a:hlinkClick r:id="rId10"/>
              </a:rPr>
              <a:t>[7]</a:t>
            </a:r>
            <a:r>
              <a:rPr lang="zh-TW" altLang="en-US" dirty="0"/>
              <a:t>，是前</a:t>
            </a:r>
            <a:r>
              <a:rPr lang="en-US" altLang="zh-TW" dirty="0"/>
              <a:t>203</a:t>
            </a:r>
            <a:r>
              <a:rPr lang="zh-TW" altLang="en-US" dirty="0"/>
              <a:t>年</a:t>
            </a:r>
            <a:r>
              <a:rPr lang="en-US" altLang="zh-TW" baseline="30000" dirty="0">
                <a:hlinkClick r:id="rId11"/>
              </a:rPr>
              <a:t>[8]</a:t>
            </a:r>
            <a:r>
              <a:rPr lang="zh-TW" altLang="en-US" dirty="0"/>
              <a:t>至前</a:t>
            </a:r>
            <a:r>
              <a:rPr lang="en-US" altLang="zh-TW" dirty="0"/>
              <a:t>111</a:t>
            </a:r>
            <a:r>
              <a:rPr lang="zh-TW" altLang="en-US" dirty="0"/>
              <a:t>年</a:t>
            </a:r>
            <a:r>
              <a:rPr lang="en-US" altLang="zh-TW" baseline="30000" dirty="0">
                <a:hlinkClick r:id="rId12"/>
              </a:rPr>
              <a:t>[9]</a:t>
            </a:r>
            <a:r>
              <a:rPr lang="zh-TW" altLang="en-US" dirty="0"/>
              <a:t>存在於</a:t>
            </a:r>
            <a:r>
              <a:rPr lang="zh-TW" altLang="en-US" dirty="0">
                <a:hlinkClick r:id="rId13" tooltip="嶺南"/>
              </a:rPr>
              <a:t>嶺南</a:t>
            </a:r>
            <a:r>
              <a:rPr lang="zh-TW" altLang="en-US" dirty="0"/>
              <a:t>地區的一個</a:t>
            </a:r>
            <a:r>
              <a:rPr lang="zh-TW" altLang="en-US" dirty="0">
                <a:hlinkClick r:id="rId14" tooltip="國家"/>
              </a:rPr>
              <a:t>國家</a:t>
            </a:r>
            <a:r>
              <a:rPr lang="zh-TW" altLang="en-US" dirty="0"/>
              <a:t>，都城位於</a:t>
            </a:r>
            <a:r>
              <a:rPr lang="zh-TW" altLang="en-US" dirty="0">
                <a:hlinkClick r:id="rId15" tooltip="番禺縣"/>
              </a:rPr>
              <a:t>番禺</a:t>
            </a:r>
            <a:r>
              <a:rPr lang="zh-TW" altLang="en-US" dirty="0"/>
              <a:t>（今</a:t>
            </a:r>
            <a:r>
              <a:rPr lang="zh-TW" altLang="en-US" dirty="0">
                <a:hlinkClick r:id="rId16" tooltip="廣東省"/>
              </a:rPr>
              <a:t>廣東省</a:t>
            </a:r>
            <a:r>
              <a:rPr lang="zh-TW" altLang="en-US" dirty="0">
                <a:hlinkClick r:id="rId17" tooltip="廣州市"/>
              </a:rPr>
              <a:t>廣州市</a:t>
            </a:r>
            <a:r>
              <a:rPr lang="zh-TW" altLang="en-US" dirty="0"/>
              <a:t>）</a:t>
            </a:r>
            <a:r>
              <a:rPr lang="en-US" altLang="zh-TW" baseline="30000" dirty="0">
                <a:hlinkClick r:id="rId18"/>
              </a:rPr>
              <a:t>[10]</a:t>
            </a:r>
            <a:r>
              <a:rPr lang="en-US" altLang="zh-TW" baseline="30000" dirty="0"/>
              <a:t>:74,106</a:t>
            </a:r>
            <a:r>
              <a:rPr lang="zh-TW" altLang="en-US" dirty="0"/>
              <a:t>，疆域包括今天</a:t>
            </a:r>
            <a:r>
              <a:rPr lang="zh-TW" altLang="en-US" dirty="0">
                <a:hlinkClick r:id="rId19" tooltip="中華人民共和國"/>
              </a:rPr>
              <a:t>中華人民共和國</a:t>
            </a:r>
            <a:r>
              <a:rPr lang="zh-TW" altLang="en-US" dirty="0"/>
              <a:t>廣東、</a:t>
            </a:r>
            <a:r>
              <a:rPr lang="zh-TW" altLang="en-US" dirty="0">
                <a:hlinkClick r:id="rId20" tooltip="廣西壯族自治區"/>
              </a:rPr>
              <a:t>廣西</a:t>
            </a:r>
            <a:r>
              <a:rPr lang="zh-TW" altLang="en-US" dirty="0"/>
              <a:t>的大部分地區，</a:t>
            </a:r>
            <a:r>
              <a:rPr lang="zh-TW" altLang="en-US" dirty="0">
                <a:hlinkClick r:id="rId21" tooltip="福建省"/>
              </a:rPr>
              <a:t>福建</a:t>
            </a:r>
            <a:r>
              <a:rPr lang="zh-TW" altLang="en-US" dirty="0"/>
              <a:t>的小部分地區，</a:t>
            </a:r>
            <a:r>
              <a:rPr lang="zh-TW" altLang="en-US" dirty="0">
                <a:hlinkClick r:id="rId22" tooltip="海南省"/>
              </a:rPr>
              <a:t>海南</a:t>
            </a:r>
            <a:r>
              <a:rPr lang="zh-TW" altLang="en-US" dirty="0"/>
              <a:t>，</a:t>
            </a:r>
            <a:r>
              <a:rPr lang="zh-TW" altLang="en-US" dirty="0">
                <a:hlinkClick r:id="rId23" tooltip="香港"/>
              </a:rPr>
              <a:t>香港</a:t>
            </a:r>
            <a:r>
              <a:rPr lang="zh-TW" altLang="en-US" dirty="0"/>
              <a:t>，</a:t>
            </a:r>
            <a:r>
              <a:rPr lang="zh-TW" altLang="en-US" dirty="0">
                <a:hlinkClick r:id="rId24" tooltip="澳門"/>
              </a:rPr>
              <a:t>澳門</a:t>
            </a:r>
            <a:r>
              <a:rPr lang="zh-TW" altLang="en-US" dirty="0"/>
              <a:t>，越南北部、中部的大部分地區</a:t>
            </a:r>
            <a:r>
              <a:rPr lang="en-US" altLang="zh-TW" baseline="30000" dirty="0">
                <a:hlinkClick r:id="rId18"/>
              </a:rPr>
              <a:t>[10]</a:t>
            </a:r>
            <a:r>
              <a:rPr lang="en-US" altLang="zh-TW" baseline="30000" dirty="0"/>
              <a:t>:95</a:t>
            </a:r>
            <a:r>
              <a:rPr lang="en-US" altLang="zh-TW" baseline="30000" dirty="0">
                <a:hlinkClick r:id="rId25"/>
              </a:rPr>
              <a:t>[11]</a:t>
            </a:r>
            <a:r>
              <a:rPr lang="en-US" altLang="zh-TW" baseline="30000" dirty="0">
                <a:hlinkClick r:id="rId26"/>
              </a:rPr>
              <a:t>[12]</a:t>
            </a:r>
            <a:r>
              <a:rPr lang="en-US" altLang="zh-TW" baseline="30000" dirty="0">
                <a:hlinkClick r:id="rId27"/>
              </a:rPr>
              <a:t>[13]</a:t>
            </a:r>
            <a:r>
              <a:rPr lang="zh-TW" altLang="en-US" dirty="0"/>
              <a:t>。南越國是</a:t>
            </a:r>
            <a:r>
              <a:rPr lang="zh-TW" altLang="en-US" dirty="0">
                <a:hlinkClick r:id="rId28" tooltip="秦朝"/>
              </a:rPr>
              <a:t>秦朝</a:t>
            </a:r>
            <a:r>
              <a:rPr lang="zh-TW" altLang="en-US" dirty="0"/>
              <a:t>將滅亡時，由</a:t>
            </a:r>
            <a:r>
              <a:rPr lang="zh-TW" altLang="en-US" dirty="0">
                <a:hlinkClick r:id="rId29" tooltip="南海郡 (中國古代)"/>
              </a:rPr>
              <a:t>南海</a:t>
            </a:r>
            <a:r>
              <a:rPr lang="zh-TW" altLang="en-US" dirty="0">
                <a:hlinkClick r:id="rId30" tooltip="郡尉"/>
              </a:rPr>
              <a:t>郡尉</a:t>
            </a:r>
            <a:r>
              <a:rPr lang="zh-TW" altLang="en-US" dirty="0">
                <a:hlinkClick r:id="rId31" tooltip="趙佗"/>
              </a:rPr>
              <a:t>趙佗</a:t>
            </a:r>
            <a:r>
              <a:rPr lang="zh-TW" altLang="en-US" dirty="0"/>
              <a:t>起兵兼併</a:t>
            </a:r>
            <a:r>
              <a:rPr lang="zh-TW" altLang="en-US" dirty="0">
                <a:hlinkClick r:id="rId32" tooltip="桂林郡"/>
              </a:rPr>
              <a:t>桂林郡</a:t>
            </a:r>
            <a:r>
              <a:rPr lang="zh-TW" altLang="en-US" dirty="0"/>
              <a:t>和</a:t>
            </a:r>
            <a:r>
              <a:rPr lang="zh-TW" altLang="en-US" dirty="0">
                <a:hlinkClick r:id="rId33" tooltip="象郡"/>
              </a:rPr>
              <a:t>象郡</a:t>
            </a:r>
            <a:r>
              <a:rPr lang="zh-TW" altLang="en-US" dirty="0"/>
              <a:t>後於前</a:t>
            </a:r>
            <a:r>
              <a:rPr lang="en-US" altLang="zh-TW" dirty="0"/>
              <a:t>203</a:t>
            </a:r>
            <a:r>
              <a:rPr lang="zh-TW" altLang="en-US" dirty="0"/>
              <a:t>年建立。前</a:t>
            </a:r>
            <a:r>
              <a:rPr lang="en-US" altLang="zh-TW" dirty="0"/>
              <a:t>196</a:t>
            </a:r>
            <a:r>
              <a:rPr lang="zh-TW" altLang="en-US" dirty="0"/>
              <a:t>年，趙佗向</a:t>
            </a:r>
            <a:r>
              <a:rPr lang="zh-TW" altLang="en-US" dirty="0">
                <a:hlinkClick r:id="rId34" tooltip="西漢"/>
              </a:rPr>
              <a:t>西漢</a:t>
            </a:r>
            <a:r>
              <a:rPr lang="zh-TW" altLang="en-US" dirty="0">
                <a:hlinkClick r:id="rId35" tooltip="皇帝"/>
              </a:rPr>
              <a:t>皇帝</a:t>
            </a:r>
            <a:r>
              <a:rPr lang="zh-TW" altLang="en-US" dirty="0">
                <a:hlinkClick r:id="rId36" tooltip="劉邦"/>
              </a:rPr>
              <a:t>劉邦</a:t>
            </a:r>
            <a:r>
              <a:rPr lang="zh-TW" altLang="en-US" dirty="0"/>
              <a:t>稱臣，南越國成為西漢的一個「外臣」。前</a:t>
            </a:r>
            <a:r>
              <a:rPr lang="en-US" altLang="zh-TW" dirty="0"/>
              <a:t>183</a:t>
            </a:r>
            <a:r>
              <a:rPr lang="zh-TW" altLang="en-US" dirty="0"/>
              <a:t>年，因西漢</a:t>
            </a:r>
            <a:r>
              <a:rPr lang="zh-TW" altLang="en-US" dirty="0">
                <a:hlinkClick r:id="rId37" tooltip="臨朝稱制"/>
              </a:rPr>
              <a:t>臨朝稱制</a:t>
            </a:r>
            <a:r>
              <a:rPr lang="zh-TW" altLang="en-US" dirty="0"/>
              <a:t>的</a:t>
            </a:r>
            <a:r>
              <a:rPr lang="zh-TW" altLang="en-US" dirty="0">
                <a:hlinkClick r:id="rId38" tooltip="呂后"/>
              </a:rPr>
              <a:t>呂后</a:t>
            </a:r>
            <a:r>
              <a:rPr lang="zh-TW" altLang="en-US" dirty="0"/>
              <a:t>改變對南越國的政策，兩國交惡，趙佗開始稱帝，其後，</a:t>
            </a:r>
            <a:r>
              <a:rPr lang="zh-TW" altLang="en-US" dirty="0">
                <a:hlinkClick r:id="rId39" tooltip="夜郎"/>
              </a:rPr>
              <a:t>夜郎</a:t>
            </a:r>
            <a:r>
              <a:rPr lang="zh-TW" altLang="en-US" dirty="0"/>
              <a:t>等國皆臣屬於南越國，南越國的勢力影響範圍擴張至頂峰。前</a:t>
            </a:r>
            <a:r>
              <a:rPr lang="en-US" altLang="zh-TW" dirty="0"/>
              <a:t>179</a:t>
            </a:r>
            <a:r>
              <a:rPr lang="zh-TW" altLang="en-US" dirty="0"/>
              <a:t>年，南越國與西漢修好，趙佗再次向西漢皇帝</a:t>
            </a:r>
            <a:r>
              <a:rPr lang="zh-TW" altLang="en-US" dirty="0">
                <a:hlinkClick r:id="rId40" tooltip="漢文帝"/>
              </a:rPr>
              <a:t>漢文帝</a:t>
            </a:r>
            <a:r>
              <a:rPr lang="zh-TW" altLang="en-US" dirty="0"/>
              <a:t>稱臣。前</a:t>
            </a:r>
            <a:r>
              <a:rPr lang="en-US" altLang="zh-TW" dirty="0"/>
              <a:t>113</a:t>
            </a:r>
            <a:r>
              <a:rPr lang="zh-TW" altLang="en-US" dirty="0"/>
              <a:t>年，南越國第四代君主</a:t>
            </a:r>
            <a:r>
              <a:rPr lang="zh-TW" altLang="en-US" dirty="0">
                <a:hlinkClick r:id="rId41" tooltip="趙興"/>
              </a:rPr>
              <a:t>趙興</a:t>
            </a:r>
            <a:r>
              <a:rPr lang="zh-TW" altLang="en-US" dirty="0"/>
              <a:t>因向西漢請求「內屬」，而和</a:t>
            </a:r>
            <a:r>
              <a:rPr lang="zh-TW" altLang="en-US" dirty="0">
                <a:hlinkClick r:id="rId42" tooltip="丞相"/>
              </a:rPr>
              <a:t>丞相</a:t>
            </a:r>
            <a:r>
              <a:rPr lang="zh-TW" altLang="en-US" dirty="0">
                <a:hlinkClick r:id="rId43" tooltip="呂嘉 (南越國)"/>
              </a:rPr>
              <a:t>呂嘉</a:t>
            </a:r>
            <a:r>
              <a:rPr lang="zh-TW" altLang="en-US" dirty="0"/>
              <a:t>發生爭議。呂嘉殺死趙興，立其兄</a:t>
            </a:r>
            <a:r>
              <a:rPr lang="zh-TW" altLang="en-US" dirty="0">
                <a:hlinkClick r:id="rId44" tooltip="趙建德"/>
              </a:rPr>
              <a:t>趙建德</a:t>
            </a:r>
            <a:r>
              <a:rPr lang="zh-TW" altLang="en-US" dirty="0"/>
              <a:t>為新君主，並與西漢對峙。前</a:t>
            </a:r>
            <a:r>
              <a:rPr lang="en-US" altLang="zh-TW" dirty="0"/>
              <a:t>112</a:t>
            </a:r>
            <a:r>
              <a:rPr lang="zh-TW" altLang="en-US" dirty="0"/>
              <a:t>年，西漢皇帝</a:t>
            </a:r>
            <a:r>
              <a:rPr lang="zh-TW" altLang="en-US" dirty="0">
                <a:hlinkClick r:id="rId45" tooltip="漢武帝"/>
              </a:rPr>
              <a:t>漢武帝</a:t>
            </a:r>
            <a:r>
              <a:rPr lang="zh-TW" altLang="en-US" dirty="0"/>
              <a:t>出兵</a:t>
            </a:r>
            <a:r>
              <a:rPr lang="en-US" altLang="zh-TW" dirty="0"/>
              <a:t>10</a:t>
            </a:r>
            <a:r>
              <a:rPr lang="zh-TW" altLang="en-US" dirty="0"/>
              <a:t>萬發動對南越國的</a:t>
            </a:r>
            <a:r>
              <a:rPr lang="zh-TW" altLang="en-US" dirty="0">
                <a:hlinkClick r:id="rId46" tooltip="漢平南越之戰"/>
              </a:rPr>
              <a:t>戰爭</a:t>
            </a:r>
            <a:r>
              <a:rPr lang="zh-TW" altLang="en-US" dirty="0"/>
              <a:t>，並在前</a:t>
            </a:r>
            <a:r>
              <a:rPr lang="en-US" altLang="zh-TW" dirty="0"/>
              <a:t>111</a:t>
            </a:r>
            <a:r>
              <a:rPr lang="zh-TW" altLang="en-US" dirty="0"/>
              <a:t>年將南越國滅亡。</a:t>
            </a:r>
            <a:r>
              <a:rPr lang="en-US" altLang="zh-TW" baseline="30000" dirty="0">
                <a:hlinkClick r:id="rId47"/>
              </a:rPr>
              <a:t>[14]</a:t>
            </a:r>
            <a:r>
              <a:rPr lang="zh-TW" altLang="en-US" dirty="0"/>
              <a:t>南越國共存在</a:t>
            </a:r>
            <a:r>
              <a:rPr lang="en-US" altLang="zh-TW" dirty="0"/>
              <a:t>93</a:t>
            </a:r>
            <a:r>
              <a:rPr lang="zh-TW" altLang="en-US" dirty="0"/>
              <a:t>年，歷經五代君主。</a:t>
            </a:r>
            <a:r>
              <a:rPr lang="en-US" altLang="zh-TW" baseline="30000" dirty="0">
                <a:hlinkClick r:id="rId4"/>
              </a:rPr>
              <a:t>[3]</a:t>
            </a:r>
            <a:endParaRPr lang="zh-TW" altLang="en-US" dirty="0"/>
          </a:p>
        </p:txBody>
      </p:sp>
      <p:sp>
        <p:nvSpPr>
          <p:cNvPr id="3" name="文字方塊 2">
            <a:extLst>
              <a:ext uri="{FF2B5EF4-FFF2-40B4-BE49-F238E27FC236}">
                <a16:creationId xmlns:a16="http://schemas.microsoft.com/office/drawing/2014/main" id="{B3D6ECAA-E428-4B72-BCB4-40D5AF8A7D91}"/>
              </a:ext>
            </a:extLst>
          </p:cNvPr>
          <p:cNvSpPr txBox="1"/>
          <p:nvPr/>
        </p:nvSpPr>
        <p:spPr>
          <a:xfrm>
            <a:off x="1444752" y="-6269"/>
            <a:ext cx="3438144" cy="984885"/>
          </a:xfrm>
          <a:prstGeom prst="rect">
            <a:avLst/>
          </a:prstGeom>
          <a:noFill/>
        </p:spPr>
        <p:txBody>
          <a:bodyPr wrap="square" rtlCol="0">
            <a:spAutoFit/>
          </a:bodyPr>
          <a:lstStyle/>
          <a:p>
            <a:r>
              <a:rPr lang="zh-TW" altLang="en-US" sz="4000" dirty="0">
                <a:solidFill>
                  <a:srgbClr val="00B0F0"/>
                </a:solidFill>
              </a:rPr>
              <a:t>南越國的歷史</a:t>
            </a:r>
            <a:endParaRPr lang="en-US" altLang="zh-TW" sz="4000" dirty="0">
              <a:solidFill>
                <a:srgbClr val="00B0F0"/>
              </a:solidFill>
            </a:endParaRPr>
          </a:p>
          <a:p>
            <a:endParaRPr lang="zh-TW" altLang="en-US" dirty="0"/>
          </a:p>
        </p:txBody>
      </p:sp>
      <p:sp>
        <p:nvSpPr>
          <p:cNvPr id="4" name="文字方塊 3">
            <a:extLst>
              <a:ext uri="{FF2B5EF4-FFF2-40B4-BE49-F238E27FC236}">
                <a16:creationId xmlns:a16="http://schemas.microsoft.com/office/drawing/2014/main" id="{161B892D-E026-4EAB-9C56-5CE047830BB1}"/>
              </a:ext>
            </a:extLst>
          </p:cNvPr>
          <p:cNvSpPr txBox="1"/>
          <p:nvPr/>
        </p:nvSpPr>
        <p:spPr>
          <a:xfrm>
            <a:off x="1152144" y="5894554"/>
            <a:ext cx="4507992" cy="984885"/>
          </a:xfrm>
          <a:prstGeom prst="rect">
            <a:avLst/>
          </a:prstGeom>
          <a:noFill/>
        </p:spPr>
        <p:txBody>
          <a:bodyPr wrap="square" rtlCol="0">
            <a:spAutoFit/>
          </a:bodyPr>
          <a:lstStyle/>
          <a:p>
            <a:r>
              <a:rPr lang="zh-TW" altLang="en-US" sz="2000" dirty="0"/>
              <a:t>資料來源：</a:t>
            </a:r>
            <a:r>
              <a:rPr lang="en-US" altLang="zh-TW" sz="2000" dirty="0"/>
              <a:t>https://zh.wikipedia.org/wiki/</a:t>
            </a:r>
          </a:p>
          <a:p>
            <a:endParaRPr lang="zh-TW" altLang="en-US" dirty="0"/>
          </a:p>
        </p:txBody>
      </p:sp>
      <p:pic>
        <p:nvPicPr>
          <p:cNvPr id="2050" name="Picture 2" descr="南越國的位置">
            <a:extLst>
              <a:ext uri="{FF2B5EF4-FFF2-40B4-BE49-F238E27FC236}">
                <a16:creationId xmlns:a16="http://schemas.microsoft.com/office/drawing/2014/main" id="{7F2F5181-9345-4C7D-9374-918BA969913F}"/>
              </a:ext>
            </a:extLst>
          </p:cNvPr>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6648894" y="716108"/>
            <a:ext cx="3162617" cy="3097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87312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659A0AD-7264-4206-B9E0-4FB326CE49B9}"/>
              </a:ext>
            </a:extLst>
          </p:cNvPr>
          <p:cNvSpPr>
            <a:spLocks noGrp="1"/>
          </p:cNvSpPr>
          <p:nvPr>
            <p:ph type="title"/>
          </p:nvPr>
        </p:nvSpPr>
        <p:spPr/>
        <p:txBody>
          <a:bodyPr>
            <a:normAutofit fontScale="90000"/>
          </a:bodyPr>
          <a:lstStyle/>
          <a:p>
            <a:r>
              <a:rPr lang="zh-TW" altLang="en-US" dirty="0"/>
              <a:t>開船遊湖</a:t>
            </a:r>
            <a:r>
              <a:rPr lang="en-US" altLang="zh-TW" dirty="0"/>
              <a:t>-in</a:t>
            </a:r>
            <a:r>
              <a:rPr lang="zh-TW" altLang="en-US" dirty="0"/>
              <a:t>廣州越秀公園</a:t>
            </a:r>
            <a:br>
              <a:rPr lang="en-US" altLang="zh-TW" dirty="0"/>
            </a:br>
            <a:r>
              <a:rPr lang="en-US" altLang="zh-TW" dirty="0"/>
              <a:t>[</a:t>
            </a:r>
            <a:r>
              <a:rPr lang="zh-TW" altLang="en-US" dirty="0"/>
              <a:t>自己開船真好玩</a:t>
            </a:r>
            <a:r>
              <a:rPr lang="en-US" altLang="zh-TW" dirty="0"/>
              <a:t>]</a:t>
            </a:r>
            <a:br>
              <a:rPr lang="en-US" altLang="zh-TW" dirty="0"/>
            </a:br>
            <a:endParaRPr lang="zh-TW" altLang="en-US" dirty="0"/>
          </a:p>
        </p:txBody>
      </p:sp>
      <p:pic>
        <p:nvPicPr>
          <p:cNvPr id="4" name="圖片 3">
            <a:extLst>
              <a:ext uri="{FF2B5EF4-FFF2-40B4-BE49-F238E27FC236}">
                <a16:creationId xmlns:a16="http://schemas.microsoft.com/office/drawing/2014/main" id="{E6ADCA6A-9614-4F90-B14C-FE7CCDB26BCD}"/>
              </a:ext>
            </a:extLst>
          </p:cNvPr>
          <p:cNvPicPr>
            <a:picLocks noChangeAspect="1"/>
          </p:cNvPicPr>
          <p:nvPr/>
        </p:nvPicPr>
        <p:blipFill>
          <a:blip r:embed="rId2"/>
          <a:stretch>
            <a:fillRect/>
          </a:stretch>
        </p:blipFill>
        <p:spPr>
          <a:xfrm>
            <a:off x="677334" y="2258568"/>
            <a:ext cx="4681728" cy="3511296"/>
          </a:xfrm>
          <a:prstGeom prst="rect">
            <a:avLst/>
          </a:prstGeom>
        </p:spPr>
      </p:pic>
      <p:pic>
        <p:nvPicPr>
          <p:cNvPr id="6" name="圖片 5">
            <a:extLst>
              <a:ext uri="{FF2B5EF4-FFF2-40B4-BE49-F238E27FC236}">
                <a16:creationId xmlns:a16="http://schemas.microsoft.com/office/drawing/2014/main" id="{DBAED629-0327-4EF7-8659-9371FE58187F}"/>
              </a:ext>
            </a:extLst>
          </p:cNvPr>
          <p:cNvPicPr>
            <a:picLocks noChangeAspect="1"/>
          </p:cNvPicPr>
          <p:nvPr/>
        </p:nvPicPr>
        <p:blipFill>
          <a:blip r:embed="rId3"/>
          <a:stretch>
            <a:fillRect/>
          </a:stretch>
        </p:blipFill>
        <p:spPr>
          <a:xfrm>
            <a:off x="5519928" y="2258568"/>
            <a:ext cx="4681728" cy="3511296"/>
          </a:xfrm>
          <a:prstGeom prst="rect">
            <a:avLst/>
          </a:prstGeom>
        </p:spPr>
      </p:pic>
    </p:spTree>
    <p:extLst>
      <p:ext uri="{BB962C8B-B14F-4D97-AF65-F5344CB8AC3E}">
        <p14:creationId xmlns:p14="http://schemas.microsoft.com/office/powerpoint/2010/main" val="1058963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BCA6E61-ABF6-4333-8A59-D6F396E49DF9}"/>
              </a:ext>
            </a:extLst>
          </p:cNvPr>
          <p:cNvSpPr>
            <a:spLocks noGrp="1"/>
          </p:cNvSpPr>
          <p:nvPr>
            <p:ph type="title"/>
          </p:nvPr>
        </p:nvSpPr>
        <p:spPr/>
        <p:txBody>
          <a:bodyPr/>
          <a:lstStyle/>
          <a:p>
            <a:r>
              <a:rPr lang="en-US" altLang="zh-TW" dirty="0"/>
              <a:t>1.</a:t>
            </a:r>
            <a:r>
              <a:rPr lang="zh-TW" altLang="en-US" dirty="0"/>
              <a:t>廣州圖書館</a:t>
            </a:r>
            <a:r>
              <a:rPr lang="en-US" altLang="zh-TW" dirty="0"/>
              <a:t>2.</a:t>
            </a:r>
            <a:r>
              <a:rPr lang="zh-TW" altLang="en-US" dirty="0"/>
              <a:t>廣東省博物館</a:t>
            </a:r>
          </a:p>
        </p:txBody>
      </p:sp>
      <p:pic>
        <p:nvPicPr>
          <p:cNvPr id="4" name="圖片 3">
            <a:extLst>
              <a:ext uri="{FF2B5EF4-FFF2-40B4-BE49-F238E27FC236}">
                <a16:creationId xmlns:a16="http://schemas.microsoft.com/office/drawing/2014/main" id="{78BDC413-D00A-4097-BBD2-CBE7AC5DACF4}"/>
              </a:ext>
            </a:extLst>
          </p:cNvPr>
          <p:cNvPicPr>
            <a:picLocks noChangeAspect="1"/>
          </p:cNvPicPr>
          <p:nvPr/>
        </p:nvPicPr>
        <p:blipFill>
          <a:blip r:embed="rId2"/>
          <a:stretch>
            <a:fillRect/>
          </a:stretch>
        </p:blipFill>
        <p:spPr>
          <a:xfrm>
            <a:off x="1225296" y="2113280"/>
            <a:ext cx="3428238" cy="4570984"/>
          </a:xfrm>
          <a:prstGeom prst="rect">
            <a:avLst/>
          </a:prstGeom>
        </p:spPr>
      </p:pic>
      <p:pic>
        <p:nvPicPr>
          <p:cNvPr id="6" name="圖片 5">
            <a:extLst>
              <a:ext uri="{FF2B5EF4-FFF2-40B4-BE49-F238E27FC236}">
                <a16:creationId xmlns:a16="http://schemas.microsoft.com/office/drawing/2014/main" id="{F2F55404-DEF2-4266-9FEE-497A0F9C64AB}"/>
              </a:ext>
            </a:extLst>
          </p:cNvPr>
          <p:cNvPicPr>
            <a:picLocks noChangeAspect="1"/>
          </p:cNvPicPr>
          <p:nvPr/>
        </p:nvPicPr>
        <p:blipFill>
          <a:blip r:embed="rId3"/>
          <a:stretch>
            <a:fillRect/>
          </a:stretch>
        </p:blipFill>
        <p:spPr>
          <a:xfrm>
            <a:off x="5239512" y="2113280"/>
            <a:ext cx="3428238" cy="4497832"/>
          </a:xfrm>
          <a:prstGeom prst="rect">
            <a:avLst/>
          </a:prstGeom>
        </p:spPr>
      </p:pic>
    </p:spTree>
    <p:extLst>
      <p:ext uri="{BB962C8B-B14F-4D97-AF65-F5344CB8AC3E}">
        <p14:creationId xmlns:p14="http://schemas.microsoft.com/office/powerpoint/2010/main" val="33082983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F2A123F-EC20-4F25-889C-FE9F605BAA4A}"/>
              </a:ext>
            </a:extLst>
          </p:cNvPr>
          <p:cNvSpPr>
            <a:spLocks noGrp="1"/>
          </p:cNvSpPr>
          <p:nvPr>
            <p:ph type="title"/>
          </p:nvPr>
        </p:nvSpPr>
        <p:spPr>
          <a:xfrm>
            <a:off x="677334" y="609600"/>
            <a:ext cx="9097602" cy="1320800"/>
          </a:xfrm>
        </p:spPr>
        <p:txBody>
          <a:bodyPr>
            <a:noAutofit/>
          </a:bodyPr>
          <a:lstStyle/>
          <a:p>
            <a:r>
              <a:rPr lang="zh-TW" altLang="en-US" sz="5400" dirty="0"/>
              <a:t>桃園龍岡</a:t>
            </a:r>
            <a:r>
              <a:rPr lang="en-US" altLang="zh-TW" sz="5400" dirty="0"/>
              <a:t>-</a:t>
            </a:r>
            <a:r>
              <a:rPr lang="zh-TW" altLang="en-US" sz="4400" dirty="0"/>
              <a:t>忠貞新村</a:t>
            </a:r>
            <a:r>
              <a:rPr lang="zh-TW" altLang="en-US" sz="4400" dirty="0">
                <a:latin typeface="PMingLiU" panose="02020500000000000000" pitchFamily="18" charset="-120"/>
                <a:ea typeface="PMingLiU" panose="02020500000000000000" pitchFamily="18" charset="-120"/>
              </a:rPr>
              <a:t>＆異域故事館</a:t>
            </a:r>
            <a:endParaRPr lang="zh-TW" altLang="en-US" sz="4400" dirty="0"/>
          </a:p>
        </p:txBody>
      </p:sp>
      <p:pic>
        <p:nvPicPr>
          <p:cNvPr id="5" name="內容版面配置區 4">
            <a:extLst>
              <a:ext uri="{FF2B5EF4-FFF2-40B4-BE49-F238E27FC236}">
                <a16:creationId xmlns:a16="http://schemas.microsoft.com/office/drawing/2014/main" id="{76CD8C2A-D3B7-44A7-8B1C-D579C6F34845}"/>
              </a:ext>
            </a:extLst>
          </p:cNvPr>
          <p:cNvPicPr>
            <a:picLocks noGrp="1" noChangeAspect="1"/>
          </p:cNvPicPr>
          <p:nvPr>
            <p:ph idx="1"/>
          </p:nvPr>
        </p:nvPicPr>
        <p:blipFill>
          <a:blip r:embed="rId2"/>
          <a:stretch>
            <a:fillRect/>
          </a:stretch>
        </p:blipFill>
        <p:spPr>
          <a:xfrm>
            <a:off x="804712" y="2133156"/>
            <a:ext cx="3401528" cy="4477956"/>
          </a:xfrm>
        </p:spPr>
      </p:pic>
      <p:pic>
        <p:nvPicPr>
          <p:cNvPr id="7" name="圖片 6">
            <a:extLst>
              <a:ext uri="{FF2B5EF4-FFF2-40B4-BE49-F238E27FC236}">
                <a16:creationId xmlns:a16="http://schemas.microsoft.com/office/drawing/2014/main" id="{19C07657-CE9D-4C63-A8B5-A746ABFC10FD}"/>
              </a:ext>
            </a:extLst>
          </p:cNvPr>
          <p:cNvPicPr>
            <a:picLocks noChangeAspect="1"/>
          </p:cNvPicPr>
          <p:nvPr/>
        </p:nvPicPr>
        <p:blipFill>
          <a:blip r:embed="rId3"/>
          <a:stretch>
            <a:fillRect/>
          </a:stretch>
        </p:blipFill>
        <p:spPr>
          <a:xfrm>
            <a:off x="4767072" y="2133156"/>
            <a:ext cx="5754624" cy="4315968"/>
          </a:xfrm>
          <a:prstGeom prst="rect">
            <a:avLst/>
          </a:prstGeom>
        </p:spPr>
      </p:pic>
    </p:spTree>
    <p:extLst>
      <p:ext uri="{BB962C8B-B14F-4D97-AF65-F5344CB8AC3E}">
        <p14:creationId xmlns:p14="http://schemas.microsoft.com/office/powerpoint/2010/main" val="4646760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0928B3F-314B-4D1E-8C72-071301B54E23}"/>
              </a:ext>
            </a:extLst>
          </p:cNvPr>
          <p:cNvSpPr>
            <a:spLocks noGrp="1"/>
          </p:cNvSpPr>
          <p:nvPr>
            <p:ph type="title"/>
          </p:nvPr>
        </p:nvSpPr>
        <p:spPr/>
        <p:txBody>
          <a:bodyPr/>
          <a:lstStyle/>
          <a:p>
            <a:r>
              <a:rPr lang="zh-TW" altLang="en-US" dirty="0"/>
              <a:t>珠江夜遊！散步趣</a:t>
            </a:r>
            <a:br>
              <a:rPr lang="en-US" altLang="zh-TW" dirty="0"/>
            </a:br>
            <a:r>
              <a:rPr lang="en-US" altLang="zh-TW" dirty="0"/>
              <a:t>1.</a:t>
            </a:r>
            <a:r>
              <a:rPr lang="zh-TW" altLang="en-US" dirty="0"/>
              <a:t>海心沙亞運公園</a:t>
            </a:r>
            <a:r>
              <a:rPr lang="en-US" altLang="zh-TW" dirty="0"/>
              <a:t>2.</a:t>
            </a:r>
            <a:r>
              <a:rPr lang="zh-TW" altLang="en-US" dirty="0"/>
              <a:t>廣州塔和珠江</a:t>
            </a:r>
          </a:p>
        </p:txBody>
      </p:sp>
      <p:pic>
        <p:nvPicPr>
          <p:cNvPr id="4" name="圖片 3">
            <a:extLst>
              <a:ext uri="{FF2B5EF4-FFF2-40B4-BE49-F238E27FC236}">
                <a16:creationId xmlns:a16="http://schemas.microsoft.com/office/drawing/2014/main" id="{284655F3-D907-4AB9-B472-862172360DDE}"/>
              </a:ext>
            </a:extLst>
          </p:cNvPr>
          <p:cNvPicPr>
            <a:picLocks noChangeAspect="1"/>
          </p:cNvPicPr>
          <p:nvPr/>
        </p:nvPicPr>
        <p:blipFill>
          <a:blip r:embed="rId2"/>
          <a:stretch>
            <a:fillRect/>
          </a:stretch>
        </p:blipFill>
        <p:spPr>
          <a:xfrm>
            <a:off x="1042416" y="2101088"/>
            <a:ext cx="3327654" cy="4436872"/>
          </a:xfrm>
          <a:prstGeom prst="rect">
            <a:avLst/>
          </a:prstGeom>
        </p:spPr>
      </p:pic>
      <p:pic>
        <p:nvPicPr>
          <p:cNvPr id="6" name="圖片 5">
            <a:extLst>
              <a:ext uri="{FF2B5EF4-FFF2-40B4-BE49-F238E27FC236}">
                <a16:creationId xmlns:a16="http://schemas.microsoft.com/office/drawing/2014/main" id="{B65A592E-D389-4A21-95DB-E146703E503D}"/>
              </a:ext>
            </a:extLst>
          </p:cNvPr>
          <p:cNvPicPr>
            <a:picLocks noChangeAspect="1"/>
          </p:cNvPicPr>
          <p:nvPr/>
        </p:nvPicPr>
        <p:blipFill>
          <a:blip r:embed="rId3"/>
          <a:stretch>
            <a:fillRect/>
          </a:stretch>
        </p:blipFill>
        <p:spPr>
          <a:xfrm>
            <a:off x="5148072" y="2165096"/>
            <a:ext cx="3519678" cy="4372864"/>
          </a:xfrm>
          <a:prstGeom prst="rect">
            <a:avLst/>
          </a:prstGeom>
        </p:spPr>
      </p:pic>
    </p:spTree>
    <p:extLst>
      <p:ext uri="{BB962C8B-B14F-4D97-AF65-F5344CB8AC3E}">
        <p14:creationId xmlns:p14="http://schemas.microsoft.com/office/powerpoint/2010/main" val="20430759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4EBE756-78A0-4367-A5BF-CF575A948D70}"/>
              </a:ext>
            </a:extLst>
          </p:cNvPr>
          <p:cNvSpPr>
            <a:spLocks noGrp="1"/>
          </p:cNvSpPr>
          <p:nvPr>
            <p:ph type="title"/>
          </p:nvPr>
        </p:nvSpPr>
        <p:spPr/>
        <p:txBody>
          <a:bodyPr>
            <a:normAutofit fontScale="90000"/>
          </a:bodyPr>
          <a:lstStyle/>
          <a:p>
            <a:r>
              <a:rPr lang="zh-TW" altLang="en-US" dirty="0"/>
              <a:t>從廣州回台灣時幸運搭到了波音</a:t>
            </a:r>
            <a:r>
              <a:rPr lang="en-US" altLang="zh-TW" dirty="0"/>
              <a:t>787</a:t>
            </a:r>
            <a:r>
              <a:rPr lang="zh-TW" altLang="en-US" dirty="0"/>
              <a:t>的商務艙</a:t>
            </a:r>
            <a:r>
              <a:rPr lang="en-US" altLang="zh-TW" sz="3100" dirty="0"/>
              <a:t>[</a:t>
            </a:r>
            <a:r>
              <a:rPr lang="zh-TW" altLang="en-US" sz="3100" dirty="0"/>
              <a:t>我第一次搭到商務艙的感想是：以後我也要努力工作才能再搭到商務艙</a:t>
            </a:r>
            <a:r>
              <a:rPr lang="en-US" altLang="zh-TW" sz="3100" dirty="0"/>
              <a:t>]</a:t>
            </a:r>
            <a:endParaRPr lang="zh-TW" altLang="en-US" sz="3100" dirty="0"/>
          </a:p>
        </p:txBody>
      </p:sp>
      <p:pic>
        <p:nvPicPr>
          <p:cNvPr id="4" name="圖片 3">
            <a:extLst>
              <a:ext uri="{FF2B5EF4-FFF2-40B4-BE49-F238E27FC236}">
                <a16:creationId xmlns:a16="http://schemas.microsoft.com/office/drawing/2014/main" id="{ED9B8471-3830-4BC1-BBE4-932B28B77A76}"/>
              </a:ext>
            </a:extLst>
          </p:cNvPr>
          <p:cNvPicPr>
            <a:picLocks noChangeAspect="1"/>
          </p:cNvPicPr>
          <p:nvPr/>
        </p:nvPicPr>
        <p:blipFill>
          <a:blip r:embed="rId2"/>
          <a:stretch>
            <a:fillRect/>
          </a:stretch>
        </p:blipFill>
        <p:spPr>
          <a:xfrm>
            <a:off x="950976" y="2131568"/>
            <a:ext cx="3373374" cy="4497832"/>
          </a:xfrm>
          <a:prstGeom prst="rect">
            <a:avLst/>
          </a:prstGeom>
        </p:spPr>
      </p:pic>
      <p:pic>
        <p:nvPicPr>
          <p:cNvPr id="6" name="圖片 5">
            <a:extLst>
              <a:ext uri="{FF2B5EF4-FFF2-40B4-BE49-F238E27FC236}">
                <a16:creationId xmlns:a16="http://schemas.microsoft.com/office/drawing/2014/main" id="{93BFA591-E557-42C9-8F33-A5C8B061BE21}"/>
              </a:ext>
            </a:extLst>
          </p:cNvPr>
          <p:cNvPicPr>
            <a:picLocks noChangeAspect="1"/>
          </p:cNvPicPr>
          <p:nvPr/>
        </p:nvPicPr>
        <p:blipFill>
          <a:blip r:embed="rId3"/>
          <a:stretch>
            <a:fillRect/>
          </a:stretch>
        </p:blipFill>
        <p:spPr>
          <a:xfrm>
            <a:off x="4681728" y="2252472"/>
            <a:ext cx="5019040" cy="3764280"/>
          </a:xfrm>
          <a:prstGeom prst="rect">
            <a:avLst/>
          </a:prstGeom>
        </p:spPr>
      </p:pic>
    </p:spTree>
    <p:extLst>
      <p:ext uri="{BB962C8B-B14F-4D97-AF65-F5344CB8AC3E}">
        <p14:creationId xmlns:p14="http://schemas.microsoft.com/office/powerpoint/2010/main" val="10816120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2F9D20B-F8CC-4B4E-9668-F0DBA1A4826A}"/>
              </a:ext>
            </a:extLst>
          </p:cNvPr>
          <p:cNvSpPr>
            <a:spLocks noGrp="1"/>
          </p:cNvSpPr>
          <p:nvPr>
            <p:ph type="title"/>
          </p:nvPr>
        </p:nvSpPr>
        <p:spPr/>
        <p:txBody>
          <a:bodyPr/>
          <a:lstStyle/>
          <a:p>
            <a:r>
              <a:rPr lang="zh-TW" altLang="en-US" dirty="0"/>
              <a:t>台中</a:t>
            </a:r>
            <a:r>
              <a:rPr lang="en-US" altLang="zh-TW" dirty="0"/>
              <a:t>-</a:t>
            </a:r>
            <a:r>
              <a:rPr lang="zh-TW" altLang="en-US" dirty="0"/>
              <a:t>苗栗 </a:t>
            </a:r>
            <a:r>
              <a:rPr lang="en-US" altLang="zh-TW" dirty="0"/>
              <a:t>8/11-8/13</a:t>
            </a:r>
            <a:br>
              <a:rPr lang="en-US" altLang="zh-TW" dirty="0"/>
            </a:br>
            <a:r>
              <a:rPr lang="zh-TW" altLang="en-US" dirty="0"/>
              <a:t>              </a:t>
            </a:r>
            <a:r>
              <a:rPr lang="en-US" altLang="zh-TW" dirty="0"/>
              <a:t>-</a:t>
            </a:r>
            <a:r>
              <a:rPr lang="zh-TW" altLang="en-US" dirty="0"/>
              <a:t>苗栗車站旁</a:t>
            </a:r>
            <a:r>
              <a:rPr lang="en-US" altLang="zh-TW" dirty="0"/>
              <a:t>-</a:t>
            </a:r>
            <a:r>
              <a:rPr lang="zh-TW" altLang="en-US" dirty="0"/>
              <a:t>苗栗火車頭園區</a:t>
            </a:r>
          </a:p>
        </p:txBody>
      </p:sp>
      <p:pic>
        <p:nvPicPr>
          <p:cNvPr id="4" name="圖片 3">
            <a:extLst>
              <a:ext uri="{FF2B5EF4-FFF2-40B4-BE49-F238E27FC236}">
                <a16:creationId xmlns:a16="http://schemas.microsoft.com/office/drawing/2014/main" id="{67EC6070-FEBE-4CA3-BCCA-322925233CC5}"/>
              </a:ext>
            </a:extLst>
          </p:cNvPr>
          <p:cNvPicPr>
            <a:picLocks noChangeAspect="1"/>
          </p:cNvPicPr>
          <p:nvPr/>
        </p:nvPicPr>
        <p:blipFill>
          <a:blip r:embed="rId2"/>
          <a:stretch>
            <a:fillRect/>
          </a:stretch>
        </p:blipFill>
        <p:spPr>
          <a:xfrm>
            <a:off x="886968" y="2125472"/>
            <a:ext cx="3391662" cy="4522216"/>
          </a:xfrm>
          <a:prstGeom prst="rect">
            <a:avLst/>
          </a:prstGeom>
        </p:spPr>
      </p:pic>
      <p:pic>
        <p:nvPicPr>
          <p:cNvPr id="6" name="圖片 5">
            <a:extLst>
              <a:ext uri="{FF2B5EF4-FFF2-40B4-BE49-F238E27FC236}">
                <a16:creationId xmlns:a16="http://schemas.microsoft.com/office/drawing/2014/main" id="{FC6B1614-E642-4493-88F2-F86A33E182DA}"/>
              </a:ext>
            </a:extLst>
          </p:cNvPr>
          <p:cNvPicPr>
            <a:picLocks noChangeAspect="1"/>
          </p:cNvPicPr>
          <p:nvPr/>
        </p:nvPicPr>
        <p:blipFill>
          <a:blip r:embed="rId3"/>
          <a:stretch>
            <a:fillRect/>
          </a:stretch>
        </p:blipFill>
        <p:spPr>
          <a:xfrm>
            <a:off x="5212080" y="2250440"/>
            <a:ext cx="3455670" cy="4397248"/>
          </a:xfrm>
          <a:prstGeom prst="rect">
            <a:avLst/>
          </a:prstGeom>
        </p:spPr>
      </p:pic>
    </p:spTree>
    <p:extLst>
      <p:ext uri="{BB962C8B-B14F-4D97-AF65-F5344CB8AC3E}">
        <p14:creationId xmlns:p14="http://schemas.microsoft.com/office/powerpoint/2010/main" val="15627729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C96B0D7-BBAD-4F3F-9909-0878CEBEFA6D}"/>
              </a:ext>
            </a:extLst>
          </p:cNvPr>
          <p:cNvSpPr>
            <a:spLocks noGrp="1"/>
          </p:cNvSpPr>
          <p:nvPr>
            <p:ph type="title"/>
          </p:nvPr>
        </p:nvSpPr>
        <p:spPr/>
        <p:txBody>
          <a:bodyPr>
            <a:normAutofit fontScale="90000"/>
          </a:bodyPr>
          <a:lstStyle/>
          <a:p>
            <a:r>
              <a:rPr lang="zh-TW" altLang="en-US" sz="5300" dirty="0"/>
              <a:t>台中文化部文化資產園區</a:t>
            </a:r>
            <a:r>
              <a:rPr lang="en-US" altLang="zh-TW" sz="2700" dirty="0"/>
              <a:t>[</a:t>
            </a:r>
            <a:r>
              <a:rPr lang="zh-TW" altLang="en-US" sz="2700" dirty="0"/>
              <a:t>原台中酒廠</a:t>
            </a:r>
            <a:r>
              <a:rPr lang="en-US" altLang="zh-TW" sz="2700" dirty="0"/>
              <a:t>]</a:t>
            </a:r>
            <a:br>
              <a:rPr lang="en-US" altLang="zh-TW" dirty="0"/>
            </a:br>
            <a:br>
              <a:rPr lang="en-US" altLang="zh-TW" dirty="0"/>
            </a:br>
            <a:br>
              <a:rPr lang="en-US" altLang="zh-TW" dirty="0"/>
            </a:br>
            <a:br>
              <a:rPr lang="en-US" altLang="zh-TW" dirty="0"/>
            </a:br>
            <a:br>
              <a:rPr lang="en-US" altLang="zh-TW" dirty="0"/>
            </a:br>
            <a:br>
              <a:rPr lang="en-US" altLang="zh-TW" dirty="0"/>
            </a:br>
            <a:br>
              <a:rPr lang="en-US" altLang="zh-TW" dirty="0"/>
            </a:br>
            <a:br>
              <a:rPr lang="en-US" altLang="zh-TW" dirty="0"/>
            </a:br>
            <a:br>
              <a:rPr lang="en-US" altLang="zh-TW" dirty="0"/>
            </a:br>
            <a:br>
              <a:rPr lang="en-US" altLang="zh-TW" dirty="0"/>
            </a:br>
            <a:br>
              <a:rPr lang="en-US" altLang="zh-TW" dirty="0"/>
            </a:br>
            <a:br>
              <a:rPr lang="en-US" altLang="zh-TW" dirty="0"/>
            </a:br>
            <a:br>
              <a:rPr lang="en-US" altLang="zh-TW" sz="2800" dirty="0"/>
            </a:br>
            <a:endParaRPr lang="zh-TW" altLang="en-US" dirty="0"/>
          </a:p>
        </p:txBody>
      </p:sp>
      <p:pic>
        <p:nvPicPr>
          <p:cNvPr id="4" name="圖片 3">
            <a:extLst>
              <a:ext uri="{FF2B5EF4-FFF2-40B4-BE49-F238E27FC236}">
                <a16:creationId xmlns:a16="http://schemas.microsoft.com/office/drawing/2014/main" id="{5A8E6131-9ACD-44BF-B159-7124DA9329F3}"/>
              </a:ext>
            </a:extLst>
          </p:cNvPr>
          <p:cNvPicPr>
            <a:picLocks noChangeAspect="1"/>
          </p:cNvPicPr>
          <p:nvPr/>
        </p:nvPicPr>
        <p:blipFill>
          <a:blip r:embed="rId2"/>
          <a:stretch>
            <a:fillRect/>
          </a:stretch>
        </p:blipFill>
        <p:spPr>
          <a:xfrm>
            <a:off x="758952" y="2334006"/>
            <a:ext cx="5337048" cy="4002786"/>
          </a:xfrm>
          <a:prstGeom prst="rect">
            <a:avLst/>
          </a:prstGeom>
        </p:spPr>
      </p:pic>
      <p:pic>
        <p:nvPicPr>
          <p:cNvPr id="6" name="圖片 5">
            <a:extLst>
              <a:ext uri="{FF2B5EF4-FFF2-40B4-BE49-F238E27FC236}">
                <a16:creationId xmlns:a16="http://schemas.microsoft.com/office/drawing/2014/main" id="{CB206837-A0AA-48A9-80BA-8F2445A8466C}"/>
              </a:ext>
            </a:extLst>
          </p:cNvPr>
          <p:cNvPicPr>
            <a:picLocks noChangeAspect="1"/>
          </p:cNvPicPr>
          <p:nvPr/>
        </p:nvPicPr>
        <p:blipFill>
          <a:blip r:embed="rId3"/>
          <a:stretch>
            <a:fillRect/>
          </a:stretch>
        </p:blipFill>
        <p:spPr>
          <a:xfrm>
            <a:off x="6473952" y="2334006"/>
            <a:ext cx="2935796" cy="3914394"/>
          </a:xfrm>
          <a:prstGeom prst="rect">
            <a:avLst/>
          </a:prstGeom>
        </p:spPr>
      </p:pic>
    </p:spTree>
    <p:extLst>
      <p:ext uri="{BB962C8B-B14F-4D97-AF65-F5344CB8AC3E}">
        <p14:creationId xmlns:p14="http://schemas.microsoft.com/office/powerpoint/2010/main" val="29962957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EA02C8F-65B5-4556-8BD8-73CE6EA96AE7}"/>
              </a:ext>
            </a:extLst>
          </p:cNvPr>
          <p:cNvSpPr>
            <a:spLocks noGrp="1"/>
          </p:cNvSpPr>
          <p:nvPr>
            <p:ph type="title"/>
          </p:nvPr>
        </p:nvSpPr>
        <p:spPr/>
        <p:txBody>
          <a:bodyPr>
            <a:normAutofit/>
          </a:bodyPr>
          <a:lstStyle/>
          <a:p>
            <a:r>
              <a:rPr lang="zh-TW" altLang="en-US" dirty="0"/>
              <a:t>園區裡有許多展覽</a:t>
            </a:r>
            <a:r>
              <a:rPr lang="en-US" altLang="zh-TW" dirty="0"/>
              <a:t>-</a:t>
            </a:r>
            <a:r>
              <a:rPr lang="zh-TW" altLang="en-US" dirty="0"/>
              <a:t>其中的潛行探索臺灣我覺得最有趣</a:t>
            </a:r>
            <a:r>
              <a:rPr lang="en-US" altLang="zh-TW" dirty="0"/>
              <a:t>-</a:t>
            </a:r>
            <a:r>
              <a:rPr lang="zh-TW" altLang="en-US" dirty="0"/>
              <a:t>因為有許多互動遊戲</a:t>
            </a:r>
          </a:p>
        </p:txBody>
      </p:sp>
      <p:pic>
        <p:nvPicPr>
          <p:cNvPr id="4" name="圖片 3">
            <a:extLst>
              <a:ext uri="{FF2B5EF4-FFF2-40B4-BE49-F238E27FC236}">
                <a16:creationId xmlns:a16="http://schemas.microsoft.com/office/drawing/2014/main" id="{D0DAB38A-5B71-4D51-9836-E6E058F256EE}"/>
              </a:ext>
            </a:extLst>
          </p:cNvPr>
          <p:cNvPicPr>
            <a:picLocks noChangeAspect="1"/>
          </p:cNvPicPr>
          <p:nvPr/>
        </p:nvPicPr>
        <p:blipFill>
          <a:blip r:embed="rId2"/>
          <a:stretch>
            <a:fillRect/>
          </a:stretch>
        </p:blipFill>
        <p:spPr>
          <a:xfrm>
            <a:off x="677334" y="2132838"/>
            <a:ext cx="3846576" cy="2884932"/>
          </a:xfrm>
          <a:prstGeom prst="rect">
            <a:avLst/>
          </a:prstGeom>
        </p:spPr>
      </p:pic>
      <p:pic>
        <p:nvPicPr>
          <p:cNvPr id="6" name="圖片 5">
            <a:extLst>
              <a:ext uri="{FF2B5EF4-FFF2-40B4-BE49-F238E27FC236}">
                <a16:creationId xmlns:a16="http://schemas.microsoft.com/office/drawing/2014/main" id="{C8ED1DC0-71FE-4BEB-8F00-502C64A15141}"/>
              </a:ext>
            </a:extLst>
          </p:cNvPr>
          <p:cNvPicPr>
            <a:picLocks noChangeAspect="1"/>
          </p:cNvPicPr>
          <p:nvPr/>
        </p:nvPicPr>
        <p:blipFill>
          <a:blip r:embed="rId3"/>
          <a:stretch>
            <a:fillRect/>
          </a:stretch>
        </p:blipFill>
        <p:spPr>
          <a:xfrm>
            <a:off x="6793992" y="2260854"/>
            <a:ext cx="3300222" cy="4222242"/>
          </a:xfrm>
          <a:prstGeom prst="rect">
            <a:avLst/>
          </a:prstGeom>
        </p:spPr>
      </p:pic>
      <p:pic>
        <p:nvPicPr>
          <p:cNvPr id="8" name="圖片 7">
            <a:extLst>
              <a:ext uri="{FF2B5EF4-FFF2-40B4-BE49-F238E27FC236}">
                <a16:creationId xmlns:a16="http://schemas.microsoft.com/office/drawing/2014/main" id="{2E4C87B7-8D7D-4F00-B808-D752954578A8}"/>
              </a:ext>
            </a:extLst>
          </p:cNvPr>
          <p:cNvPicPr>
            <a:picLocks noChangeAspect="1"/>
          </p:cNvPicPr>
          <p:nvPr/>
        </p:nvPicPr>
        <p:blipFill>
          <a:blip r:embed="rId4"/>
          <a:stretch>
            <a:fillRect/>
          </a:stretch>
        </p:blipFill>
        <p:spPr>
          <a:xfrm>
            <a:off x="3305558" y="3682745"/>
            <a:ext cx="3846576" cy="2884932"/>
          </a:xfrm>
          <a:prstGeom prst="rect">
            <a:avLst/>
          </a:prstGeom>
        </p:spPr>
      </p:pic>
    </p:spTree>
    <p:extLst>
      <p:ext uri="{BB962C8B-B14F-4D97-AF65-F5344CB8AC3E}">
        <p14:creationId xmlns:p14="http://schemas.microsoft.com/office/powerpoint/2010/main" val="13237472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F792EC3-5513-4488-A822-7CD820080A70}"/>
              </a:ext>
            </a:extLst>
          </p:cNvPr>
          <p:cNvSpPr>
            <a:spLocks noGrp="1"/>
          </p:cNvSpPr>
          <p:nvPr>
            <p:ph type="title"/>
          </p:nvPr>
        </p:nvSpPr>
        <p:spPr/>
        <p:txBody>
          <a:bodyPr>
            <a:normAutofit fontScale="90000"/>
          </a:bodyPr>
          <a:lstStyle/>
          <a:p>
            <a:pPr algn="ctr"/>
            <a:r>
              <a:rPr lang="zh-TW" altLang="en-US" sz="4800" dirty="0"/>
              <a:t>上海之旅 </a:t>
            </a:r>
            <a:r>
              <a:rPr lang="en-US" altLang="zh-TW" sz="4800" dirty="0"/>
              <a:t>-8/16-8/22</a:t>
            </a:r>
            <a:r>
              <a:rPr lang="zh-TW" altLang="en-US" sz="4800" dirty="0"/>
              <a:t> </a:t>
            </a:r>
            <a:br>
              <a:rPr lang="en-US" altLang="zh-TW" dirty="0"/>
            </a:br>
            <a:r>
              <a:rPr lang="zh-TW" altLang="en-US" dirty="0"/>
              <a:t>                                       </a:t>
            </a:r>
            <a:r>
              <a:rPr lang="en-US" altLang="zh-TW" dirty="0"/>
              <a:t>IN</a:t>
            </a:r>
            <a:r>
              <a:rPr lang="zh-TW" altLang="en-US" dirty="0"/>
              <a:t> 上海外灘</a:t>
            </a:r>
          </a:p>
        </p:txBody>
      </p:sp>
      <p:pic>
        <p:nvPicPr>
          <p:cNvPr id="4" name="圖片 3">
            <a:extLst>
              <a:ext uri="{FF2B5EF4-FFF2-40B4-BE49-F238E27FC236}">
                <a16:creationId xmlns:a16="http://schemas.microsoft.com/office/drawing/2014/main" id="{99747992-ED55-4BC1-BDEA-45A15C962E2F}"/>
              </a:ext>
            </a:extLst>
          </p:cNvPr>
          <p:cNvPicPr>
            <a:picLocks noChangeAspect="1"/>
          </p:cNvPicPr>
          <p:nvPr/>
        </p:nvPicPr>
        <p:blipFill>
          <a:blip r:embed="rId2"/>
          <a:stretch>
            <a:fillRect/>
          </a:stretch>
        </p:blipFill>
        <p:spPr>
          <a:xfrm>
            <a:off x="841248" y="1930400"/>
            <a:ext cx="5577840" cy="4589272"/>
          </a:xfrm>
          <a:prstGeom prst="rect">
            <a:avLst/>
          </a:prstGeom>
        </p:spPr>
      </p:pic>
      <p:pic>
        <p:nvPicPr>
          <p:cNvPr id="6" name="圖片 5">
            <a:extLst>
              <a:ext uri="{FF2B5EF4-FFF2-40B4-BE49-F238E27FC236}">
                <a16:creationId xmlns:a16="http://schemas.microsoft.com/office/drawing/2014/main" id="{1CBEE51F-4A9C-4F6C-A8F4-2C250EF00A2C}"/>
              </a:ext>
            </a:extLst>
          </p:cNvPr>
          <p:cNvPicPr>
            <a:picLocks noChangeAspect="1"/>
          </p:cNvPicPr>
          <p:nvPr/>
        </p:nvPicPr>
        <p:blipFill>
          <a:blip r:embed="rId3"/>
          <a:stretch>
            <a:fillRect/>
          </a:stretch>
        </p:blipFill>
        <p:spPr>
          <a:xfrm>
            <a:off x="6510528" y="1930400"/>
            <a:ext cx="4735530" cy="4506976"/>
          </a:xfrm>
          <a:prstGeom prst="rect">
            <a:avLst/>
          </a:prstGeom>
        </p:spPr>
      </p:pic>
    </p:spTree>
    <p:extLst>
      <p:ext uri="{BB962C8B-B14F-4D97-AF65-F5344CB8AC3E}">
        <p14:creationId xmlns:p14="http://schemas.microsoft.com/office/powerpoint/2010/main" val="20078187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3C0AE51-9BE9-4CC1-8A16-DC4939706C9D}"/>
              </a:ext>
            </a:extLst>
          </p:cNvPr>
          <p:cNvSpPr>
            <a:spLocks noGrp="1"/>
          </p:cNvSpPr>
          <p:nvPr>
            <p:ph type="title"/>
          </p:nvPr>
        </p:nvSpPr>
        <p:spPr>
          <a:xfrm>
            <a:off x="677334" y="155448"/>
            <a:ext cx="8596668" cy="2642616"/>
          </a:xfrm>
        </p:spPr>
        <p:txBody>
          <a:bodyPr>
            <a:normAutofit/>
          </a:bodyPr>
          <a:lstStyle/>
          <a:p>
            <a:r>
              <a:rPr lang="en-US" altLang="zh-TW" dirty="0"/>
              <a:t>1.</a:t>
            </a:r>
            <a:r>
              <a:rPr lang="zh-TW" altLang="en-US" dirty="0"/>
              <a:t>上海外灘</a:t>
            </a:r>
            <a:r>
              <a:rPr lang="en-US" altLang="zh-TW" dirty="0"/>
              <a:t>[</a:t>
            </a:r>
            <a:r>
              <a:rPr lang="zh-TW" altLang="en-US" dirty="0"/>
              <a:t>黃浦江和東方明珠塔</a:t>
            </a:r>
            <a:r>
              <a:rPr lang="en-US" altLang="zh-TW" dirty="0"/>
              <a:t>]</a:t>
            </a:r>
            <a:br>
              <a:rPr lang="en-US" altLang="zh-TW" dirty="0"/>
            </a:br>
            <a:r>
              <a:rPr lang="en-US" altLang="zh-TW" dirty="0"/>
              <a:t>2.</a:t>
            </a:r>
            <a:r>
              <a:rPr lang="zh-TW" altLang="en-US" dirty="0"/>
              <a:t>上海三件套</a:t>
            </a:r>
            <a:r>
              <a:rPr lang="en-US" altLang="zh-TW" dirty="0"/>
              <a:t>---</a:t>
            </a:r>
            <a:r>
              <a:rPr lang="zh-TW" altLang="en-US" dirty="0"/>
              <a:t> </a:t>
            </a:r>
            <a:r>
              <a:rPr lang="zh-TW" altLang="en-US" sz="2400" dirty="0"/>
              <a:t>上海中心大廈</a:t>
            </a:r>
            <a:r>
              <a:rPr lang="en-US" altLang="zh-TW" sz="2400" dirty="0"/>
              <a:t>632m</a:t>
            </a:r>
            <a:r>
              <a:rPr lang="zh-TW" altLang="en-US" sz="2400" dirty="0"/>
              <a:t>外號打蛋器</a:t>
            </a:r>
            <a:br>
              <a:rPr lang="en-US" altLang="zh-TW" sz="2400" dirty="0"/>
            </a:br>
            <a:r>
              <a:rPr lang="zh-TW" altLang="en-US" sz="2400" dirty="0"/>
              <a:t>                                    上海環球金融中心</a:t>
            </a:r>
            <a:r>
              <a:rPr lang="en-US" altLang="zh-TW" sz="2400" dirty="0"/>
              <a:t>492m</a:t>
            </a:r>
            <a:r>
              <a:rPr lang="zh-TW" altLang="en-US" sz="2400" dirty="0"/>
              <a:t>外號開瓶器</a:t>
            </a:r>
            <a:br>
              <a:rPr lang="en-US" altLang="zh-TW" sz="2400" dirty="0"/>
            </a:br>
            <a:r>
              <a:rPr lang="zh-TW" altLang="en-US" sz="2400" dirty="0"/>
              <a:t>                                    金茂大廈</a:t>
            </a:r>
            <a:r>
              <a:rPr lang="en-US" altLang="zh-TW" sz="2400" dirty="0"/>
              <a:t>420.5m</a:t>
            </a:r>
            <a:r>
              <a:rPr lang="zh-TW" altLang="en-US" sz="2400" dirty="0"/>
              <a:t>外號注射器</a:t>
            </a:r>
          </a:p>
        </p:txBody>
      </p:sp>
      <p:pic>
        <p:nvPicPr>
          <p:cNvPr id="4" name="圖片 3">
            <a:extLst>
              <a:ext uri="{FF2B5EF4-FFF2-40B4-BE49-F238E27FC236}">
                <a16:creationId xmlns:a16="http://schemas.microsoft.com/office/drawing/2014/main" id="{6592375A-D70A-4B9B-BB25-8CB4DD0D19B8}"/>
              </a:ext>
            </a:extLst>
          </p:cNvPr>
          <p:cNvPicPr>
            <a:picLocks noChangeAspect="1"/>
          </p:cNvPicPr>
          <p:nvPr/>
        </p:nvPicPr>
        <p:blipFill>
          <a:blip r:embed="rId2"/>
          <a:stretch>
            <a:fillRect/>
          </a:stretch>
        </p:blipFill>
        <p:spPr>
          <a:xfrm>
            <a:off x="548640" y="2131568"/>
            <a:ext cx="3373374" cy="4497832"/>
          </a:xfrm>
          <a:prstGeom prst="rect">
            <a:avLst/>
          </a:prstGeom>
        </p:spPr>
      </p:pic>
      <p:pic>
        <p:nvPicPr>
          <p:cNvPr id="6" name="圖片 5">
            <a:extLst>
              <a:ext uri="{FF2B5EF4-FFF2-40B4-BE49-F238E27FC236}">
                <a16:creationId xmlns:a16="http://schemas.microsoft.com/office/drawing/2014/main" id="{E6A0AEC4-1E23-4A18-BDA1-EB0055133674}"/>
              </a:ext>
            </a:extLst>
          </p:cNvPr>
          <p:cNvPicPr>
            <a:picLocks noChangeAspect="1"/>
          </p:cNvPicPr>
          <p:nvPr/>
        </p:nvPicPr>
        <p:blipFill>
          <a:blip r:embed="rId3"/>
          <a:stretch>
            <a:fillRect/>
          </a:stretch>
        </p:blipFill>
        <p:spPr>
          <a:xfrm>
            <a:off x="4228340" y="2204720"/>
            <a:ext cx="4041648" cy="4497832"/>
          </a:xfrm>
          <a:prstGeom prst="rect">
            <a:avLst/>
          </a:prstGeom>
        </p:spPr>
      </p:pic>
    </p:spTree>
    <p:extLst>
      <p:ext uri="{BB962C8B-B14F-4D97-AF65-F5344CB8AC3E}">
        <p14:creationId xmlns:p14="http://schemas.microsoft.com/office/powerpoint/2010/main" val="1244304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80CDFEB-F9BA-4692-863B-0F3577D2A016}"/>
              </a:ext>
            </a:extLst>
          </p:cNvPr>
          <p:cNvSpPr>
            <a:spLocks noGrp="1"/>
          </p:cNvSpPr>
          <p:nvPr>
            <p:ph type="title"/>
          </p:nvPr>
        </p:nvSpPr>
        <p:spPr/>
        <p:txBody>
          <a:bodyPr/>
          <a:lstStyle/>
          <a:p>
            <a:r>
              <a:rPr lang="en-US" altLang="zh-TW" dirty="0"/>
              <a:t>1.</a:t>
            </a:r>
            <a:r>
              <a:rPr lang="zh-TW" altLang="en-US" dirty="0"/>
              <a:t>千年古寺靜安寺建於三國時期</a:t>
            </a:r>
            <a:br>
              <a:rPr lang="en-US" altLang="zh-TW" dirty="0"/>
            </a:br>
            <a:r>
              <a:rPr lang="en-US" altLang="zh-TW" dirty="0"/>
              <a:t>2.</a:t>
            </a:r>
            <a:r>
              <a:rPr lang="zh-TW" altLang="en-US" dirty="0"/>
              <a:t>百年城隍廟建於明朝</a:t>
            </a:r>
          </a:p>
        </p:txBody>
      </p:sp>
      <p:pic>
        <p:nvPicPr>
          <p:cNvPr id="4" name="圖片 3">
            <a:extLst>
              <a:ext uri="{FF2B5EF4-FFF2-40B4-BE49-F238E27FC236}">
                <a16:creationId xmlns:a16="http://schemas.microsoft.com/office/drawing/2014/main" id="{0E1AA341-AFBC-45F1-8148-ED93F94CE4B8}"/>
              </a:ext>
            </a:extLst>
          </p:cNvPr>
          <p:cNvPicPr>
            <a:picLocks noChangeAspect="1"/>
          </p:cNvPicPr>
          <p:nvPr/>
        </p:nvPicPr>
        <p:blipFill>
          <a:blip r:embed="rId2"/>
          <a:stretch>
            <a:fillRect/>
          </a:stretch>
        </p:blipFill>
        <p:spPr>
          <a:xfrm>
            <a:off x="1203960" y="2057400"/>
            <a:ext cx="3531870" cy="4709160"/>
          </a:xfrm>
          <a:prstGeom prst="rect">
            <a:avLst/>
          </a:prstGeom>
        </p:spPr>
      </p:pic>
      <p:pic>
        <p:nvPicPr>
          <p:cNvPr id="6" name="圖片 5">
            <a:extLst>
              <a:ext uri="{FF2B5EF4-FFF2-40B4-BE49-F238E27FC236}">
                <a16:creationId xmlns:a16="http://schemas.microsoft.com/office/drawing/2014/main" id="{7EB9FB94-5853-45A3-A92C-7786A217C42F}"/>
              </a:ext>
            </a:extLst>
          </p:cNvPr>
          <p:cNvPicPr>
            <a:picLocks noChangeAspect="1"/>
          </p:cNvPicPr>
          <p:nvPr/>
        </p:nvPicPr>
        <p:blipFill>
          <a:blip r:embed="rId3"/>
          <a:stretch>
            <a:fillRect/>
          </a:stretch>
        </p:blipFill>
        <p:spPr>
          <a:xfrm>
            <a:off x="5114544" y="2057400"/>
            <a:ext cx="5242560" cy="3931920"/>
          </a:xfrm>
          <a:prstGeom prst="rect">
            <a:avLst/>
          </a:prstGeom>
        </p:spPr>
      </p:pic>
    </p:spTree>
    <p:extLst>
      <p:ext uri="{BB962C8B-B14F-4D97-AF65-F5344CB8AC3E}">
        <p14:creationId xmlns:p14="http://schemas.microsoft.com/office/powerpoint/2010/main" val="19798051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D0EEC65-0E0C-4F25-B0CA-9D759FE47C4C}"/>
              </a:ext>
            </a:extLst>
          </p:cNvPr>
          <p:cNvSpPr>
            <a:spLocks noGrp="1"/>
          </p:cNvSpPr>
          <p:nvPr>
            <p:ph type="title"/>
          </p:nvPr>
        </p:nvSpPr>
        <p:spPr/>
        <p:txBody>
          <a:bodyPr>
            <a:normAutofit/>
          </a:bodyPr>
          <a:lstStyle/>
          <a:p>
            <a:r>
              <a:rPr lang="zh-TW" altLang="en-US" dirty="0"/>
              <a:t>上海米其林餐廳</a:t>
            </a:r>
            <a:r>
              <a:rPr lang="en-US" altLang="zh-TW" dirty="0"/>
              <a:t>-</a:t>
            </a:r>
            <a:r>
              <a:rPr lang="zh-TW" altLang="en-US" dirty="0"/>
              <a:t>萊萊小籠</a:t>
            </a:r>
            <a:r>
              <a:rPr lang="en-US" altLang="zh-TW" dirty="0"/>
              <a:t>-</a:t>
            </a:r>
            <a:br>
              <a:rPr lang="en-US" altLang="zh-TW" dirty="0"/>
            </a:br>
            <a:r>
              <a:rPr lang="zh-TW" altLang="en-US" dirty="0"/>
              <a:t>著名餐點純蟹粉小籠包</a:t>
            </a:r>
            <a:r>
              <a:rPr lang="en-US" altLang="zh-TW" sz="2700" dirty="0"/>
              <a:t>[</a:t>
            </a:r>
            <a:r>
              <a:rPr lang="zh-TW" altLang="en-US" sz="2700" dirty="0"/>
              <a:t>一隻大閘蟹只能包兩顆</a:t>
            </a:r>
            <a:r>
              <a:rPr lang="en-US" altLang="zh-TW" sz="2700" dirty="0"/>
              <a:t>]</a:t>
            </a:r>
            <a:endParaRPr lang="zh-TW" altLang="en-US" sz="2700" dirty="0"/>
          </a:p>
        </p:txBody>
      </p:sp>
      <p:pic>
        <p:nvPicPr>
          <p:cNvPr id="4" name="圖片 3">
            <a:extLst>
              <a:ext uri="{FF2B5EF4-FFF2-40B4-BE49-F238E27FC236}">
                <a16:creationId xmlns:a16="http://schemas.microsoft.com/office/drawing/2014/main" id="{DA49A27B-6181-4C9C-B01D-F4A471AEC4F8}"/>
              </a:ext>
            </a:extLst>
          </p:cNvPr>
          <p:cNvPicPr>
            <a:picLocks noChangeAspect="1"/>
          </p:cNvPicPr>
          <p:nvPr/>
        </p:nvPicPr>
        <p:blipFill>
          <a:blip r:embed="rId2"/>
          <a:stretch>
            <a:fillRect/>
          </a:stretch>
        </p:blipFill>
        <p:spPr>
          <a:xfrm>
            <a:off x="941832" y="2122424"/>
            <a:ext cx="3428238" cy="4570984"/>
          </a:xfrm>
          <a:prstGeom prst="rect">
            <a:avLst/>
          </a:prstGeom>
        </p:spPr>
      </p:pic>
      <p:pic>
        <p:nvPicPr>
          <p:cNvPr id="6" name="圖片 5">
            <a:extLst>
              <a:ext uri="{FF2B5EF4-FFF2-40B4-BE49-F238E27FC236}">
                <a16:creationId xmlns:a16="http://schemas.microsoft.com/office/drawing/2014/main" id="{CACB50EF-D7C6-4A43-B5F7-74362258C372}"/>
              </a:ext>
            </a:extLst>
          </p:cNvPr>
          <p:cNvPicPr>
            <a:picLocks noChangeAspect="1"/>
          </p:cNvPicPr>
          <p:nvPr/>
        </p:nvPicPr>
        <p:blipFill>
          <a:blip r:embed="rId3"/>
          <a:stretch>
            <a:fillRect/>
          </a:stretch>
        </p:blipFill>
        <p:spPr>
          <a:xfrm>
            <a:off x="5239512" y="2122424"/>
            <a:ext cx="3428238" cy="4570984"/>
          </a:xfrm>
          <a:prstGeom prst="rect">
            <a:avLst/>
          </a:prstGeom>
        </p:spPr>
      </p:pic>
    </p:spTree>
    <p:extLst>
      <p:ext uri="{BB962C8B-B14F-4D97-AF65-F5344CB8AC3E}">
        <p14:creationId xmlns:p14="http://schemas.microsoft.com/office/powerpoint/2010/main" val="23902991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732A659-D390-4278-994F-3B9ACAA7D794}"/>
              </a:ext>
            </a:extLst>
          </p:cNvPr>
          <p:cNvSpPr>
            <a:spLocks noGrp="1"/>
          </p:cNvSpPr>
          <p:nvPr>
            <p:ph type="title"/>
          </p:nvPr>
        </p:nvSpPr>
        <p:spPr/>
        <p:txBody>
          <a:bodyPr>
            <a:normAutofit/>
          </a:bodyPr>
          <a:lstStyle/>
          <a:p>
            <a:r>
              <a:rPr lang="zh-TW" altLang="en-US" dirty="0"/>
              <a:t>四行倉庫</a:t>
            </a:r>
            <a:r>
              <a:rPr lang="zh-TW" altLang="en-US" sz="1600" dirty="0"/>
              <a:t>建於</a:t>
            </a:r>
            <a:r>
              <a:rPr lang="en-US" altLang="zh-TW" sz="1600" dirty="0"/>
              <a:t>1931</a:t>
            </a:r>
            <a:r>
              <a:rPr lang="zh-TW" altLang="en-US" sz="1600" dirty="0"/>
              <a:t>年</a:t>
            </a:r>
            <a:r>
              <a:rPr lang="en-US" altLang="zh-TW" dirty="0"/>
              <a:t>-</a:t>
            </a:r>
            <a:r>
              <a:rPr lang="zh-TW" altLang="en-US" dirty="0"/>
              <a:t>國軍抗日紀念地</a:t>
            </a:r>
            <a:br>
              <a:rPr lang="en-US" altLang="zh-TW" dirty="0"/>
            </a:br>
            <a:r>
              <a:rPr lang="en-US" altLang="zh-TW" sz="2400" dirty="0"/>
              <a:t>(</a:t>
            </a:r>
            <a:r>
              <a:rPr lang="zh-TW" altLang="en-US" sz="2400" dirty="0"/>
              <a:t>發生在淞滬會戰尾聲</a:t>
            </a:r>
            <a:r>
              <a:rPr lang="en-US" altLang="zh-TW" sz="2400" dirty="0"/>
              <a:t>1937</a:t>
            </a:r>
            <a:r>
              <a:rPr lang="zh-TW" altLang="en-US" sz="2400" dirty="0"/>
              <a:t>年</a:t>
            </a:r>
            <a:r>
              <a:rPr lang="en-US" altLang="zh-TW" sz="2400" dirty="0"/>
              <a:t>10</a:t>
            </a:r>
            <a:r>
              <a:rPr lang="zh-TW" altLang="en-US" sz="2400" dirty="0"/>
              <a:t>月</a:t>
            </a:r>
            <a:r>
              <a:rPr lang="en-US" altLang="zh-TW" sz="2400" dirty="0"/>
              <a:t>27</a:t>
            </a:r>
            <a:r>
              <a:rPr lang="zh-TW" altLang="en-US" sz="2400" dirty="0"/>
              <a:t>日</a:t>
            </a:r>
            <a:r>
              <a:rPr lang="en-US" altLang="zh-TW" sz="2400" dirty="0"/>
              <a:t>-11</a:t>
            </a:r>
            <a:r>
              <a:rPr lang="zh-TW" altLang="en-US" sz="2400" dirty="0"/>
              <a:t>月</a:t>
            </a:r>
            <a:r>
              <a:rPr lang="en-US" altLang="zh-TW" sz="2400" dirty="0"/>
              <a:t>1</a:t>
            </a:r>
            <a:r>
              <a:rPr lang="zh-TW" altLang="en-US" sz="2400" dirty="0"/>
              <a:t>日</a:t>
            </a:r>
            <a:r>
              <a:rPr lang="en-US" altLang="zh-TW" sz="2400" dirty="0"/>
              <a:t>)</a:t>
            </a:r>
            <a:endParaRPr lang="zh-TW" altLang="en-US" sz="2400" dirty="0"/>
          </a:p>
        </p:txBody>
      </p:sp>
      <p:pic>
        <p:nvPicPr>
          <p:cNvPr id="4" name="圖片 3">
            <a:extLst>
              <a:ext uri="{FF2B5EF4-FFF2-40B4-BE49-F238E27FC236}">
                <a16:creationId xmlns:a16="http://schemas.microsoft.com/office/drawing/2014/main" id="{5D070783-8AA8-4DC7-AB40-A0976128D27D}"/>
              </a:ext>
            </a:extLst>
          </p:cNvPr>
          <p:cNvPicPr>
            <a:picLocks noChangeAspect="1"/>
          </p:cNvPicPr>
          <p:nvPr/>
        </p:nvPicPr>
        <p:blipFill>
          <a:blip r:embed="rId2"/>
          <a:stretch>
            <a:fillRect/>
          </a:stretch>
        </p:blipFill>
        <p:spPr>
          <a:xfrm>
            <a:off x="677334" y="2103120"/>
            <a:ext cx="5303520" cy="3977640"/>
          </a:xfrm>
          <a:prstGeom prst="rect">
            <a:avLst/>
          </a:prstGeom>
        </p:spPr>
      </p:pic>
      <p:pic>
        <p:nvPicPr>
          <p:cNvPr id="6" name="圖片 5">
            <a:extLst>
              <a:ext uri="{FF2B5EF4-FFF2-40B4-BE49-F238E27FC236}">
                <a16:creationId xmlns:a16="http://schemas.microsoft.com/office/drawing/2014/main" id="{64E1061E-68F1-4C15-A347-C8D0C2E1C6EA}"/>
              </a:ext>
            </a:extLst>
          </p:cNvPr>
          <p:cNvPicPr>
            <a:picLocks noChangeAspect="1"/>
          </p:cNvPicPr>
          <p:nvPr/>
        </p:nvPicPr>
        <p:blipFill>
          <a:blip r:embed="rId3"/>
          <a:stretch>
            <a:fillRect/>
          </a:stretch>
        </p:blipFill>
        <p:spPr>
          <a:xfrm>
            <a:off x="6500622" y="2103120"/>
            <a:ext cx="3346704" cy="4462272"/>
          </a:xfrm>
          <a:prstGeom prst="rect">
            <a:avLst/>
          </a:prstGeom>
        </p:spPr>
      </p:pic>
    </p:spTree>
    <p:extLst>
      <p:ext uri="{BB962C8B-B14F-4D97-AF65-F5344CB8AC3E}">
        <p14:creationId xmlns:p14="http://schemas.microsoft.com/office/powerpoint/2010/main" val="36051960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DD30184-03E4-4673-A739-18CB711B0CB3}"/>
              </a:ext>
            </a:extLst>
          </p:cNvPr>
          <p:cNvSpPr>
            <a:spLocks noGrp="1"/>
          </p:cNvSpPr>
          <p:nvPr>
            <p:ph type="title"/>
          </p:nvPr>
        </p:nvSpPr>
        <p:spPr>
          <a:xfrm>
            <a:off x="677334" y="609600"/>
            <a:ext cx="8596668" cy="816864"/>
          </a:xfrm>
        </p:spPr>
        <p:txBody>
          <a:bodyPr/>
          <a:lstStyle/>
          <a:p>
            <a:pPr algn="ctr"/>
            <a:r>
              <a:rPr lang="zh-TW" altLang="en-US" dirty="0"/>
              <a:t>兩位 先總統 蔣經國先生  蔣中正先生</a:t>
            </a:r>
          </a:p>
        </p:txBody>
      </p:sp>
      <p:pic>
        <p:nvPicPr>
          <p:cNvPr id="5" name="內容版面配置區 4">
            <a:extLst>
              <a:ext uri="{FF2B5EF4-FFF2-40B4-BE49-F238E27FC236}">
                <a16:creationId xmlns:a16="http://schemas.microsoft.com/office/drawing/2014/main" id="{2B6C4C0E-3086-492B-8EF9-4D708E1B2351}"/>
              </a:ext>
            </a:extLst>
          </p:cNvPr>
          <p:cNvPicPr>
            <a:picLocks noGrp="1" noChangeAspect="1"/>
          </p:cNvPicPr>
          <p:nvPr>
            <p:ph idx="1"/>
          </p:nvPr>
        </p:nvPicPr>
        <p:blipFill>
          <a:blip r:embed="rId2"/>
          <a:stretch>
            <a:fillRect/>
          </a:stretch>
        </p:blipFill>
        <p:spPr>
          <a:xfrm>
            <a:off x="677334" y="2114867"/>
            <a:ext cx="5175249" cy="3881437"/>
          </a:xfrm>
        </p:spPr>
      </p:pic>
      <p:pic>
        <p:nvPicPr>
          <p:cNvPr id="7" name="圖片 6">
            <a:extLst>
              <a:ext uri="{FF2B5EF4-FFF2-40B4-BE49-F238E27FC236}">
                <a16:creationId xmlns:a16="http://schemas.microsoft.com/office/drawing/2014/main" id="{85697CB0-7870-4D69-9564-3E0185153DCA}"/>
              </a:ext>
            </a:extLst>
          </p:cNvPr>
          <p:cNvPicPr>
            <a:picLocks noChangeAspect="1"/>
          </p:cNvPicPr>
          <p:nvPr/>
        </p:nvPicPr>
        <p:blipFill>
          <a:blip r:embed="rId3"/>
          <a:stretch>
            <a:fillRect/>
          </a:stretch>
        </p:blipFill>
        <p:spPr>
          <a:xfrm>
            <a:off x="6095999" y="2114867"/>
            <a:ext cx="5175249" cy="3881437"/>
          </a:xfrm>
          <a:prstGeom prst="rect">
            <a:avLst/>
          </a:prstGeom>
        </p:spPr>
      </p:pic>
    </p:spTree>
    <p:extLst>
      <p:ext uri="{BB962C8B-B14F-4D97-AF65-F5344CB8AC3E}">
        <p14:creationId xmlns:p14="http://schemas.microsoft.com/office/powerpoint/2010/main" val="38594255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0332465-ED18-4DBD-81EB-88718754D62F}"/>
              </a:ext>
            </a:extLst>
          </p:cNvPr>
          <p:cNvSpPr>
            <a:spLocks noGrp="1"/>
          </p:cNvSpPr>
          <p:nvPr>
            <p:ph type="title"/>
          </p:nvPr>
        </p:nvSpPr>
        <p:spPr/>
        <p:txBody>
          <a:bodyPr/>
          <a:lstStyle/>
          <a:p>
            <a:r>
              <a:rPr lang="en-US" altLang="zh-TW" dirty="0"/>
              <a:t>1.</a:t>
            </a:r>
            <a:r>
              <a:rPr lang="zh-TW" altLang="en-US" dirty="0"/>
              <a:t>四行倉庫抗戰博物館展示</a:t>
            </a:r>
            <a:r>
              <a:rPr lang="en-US" altLang="zh-TW" dirty="0"/>
              <a:t>1937</a:t>
            </a:r>
            <a:r>
              <a:rPr lang="zh-TW" altLang="en-US" dirty="0"/>
              <a:t>年的報紙</a:t>
            </a:r>
            <a:br>
              <a:rPr lang="en-US" altLang="zh-TW" dirty="0"/>
            </a:br>
            <a:r>
              <a:rPr lang="en-US" altLang="zh-TW" dirty="0"/>
              <a:t>2.</a:t>
            </a:r>
            <a:r>
              <a:rPr lang="zh-TW" altLang="en-US" dirty="0"/>
              <a:t>雷射雕刻的紀念幣</a:t>
            </a:r>
            <a:r>
              <a:rPr lang="en-US" altLang="zh-TW" dirty="0"/>
              <a:t>[</a:t>
            </a:r>
            <a:r>
              <a:rPr lang="zh-TW" altLang="en-US" dirty="0"/>
              <a:t>上面有我的名字喔！</a:t>
            </a:r>
            <a:r>
              <a:rPr lang="en-US" altLang="zh-TW" dirty="0"/>
              <a:t>]</a:t>
            </a:r>
            <a:endParaRPr lang="zh-TW" altLang="en-US" dirty="0"/>
          </a:p>
        </p:txBody>
      </p:sp>
      <p:pic>
        <p:nvPicPr>
          <p:cNvPr id="4" name="圖片 3">
            <a:extLst>
              <a:ext uri="{FF2B5EF4-FFF2-40B4-BE49-F238E27FC236}">
                <a16:creationId xmlns:a16="http://schemas.microsoft.com/office/drawing/2014/main" id="{E802DEF3-1C79-4133-9A6B-DFCE2238DD56}"/>
              </a:ext>
            </a:extLst>
          </p:cNvPr>
          <p:cNvPicPr>
            <a:picLocks noChangeAspect="1"/>
          </p:cNvPicPr>
          <p:nvPr/>
        </p:nvPicPr>
        <p:blipFill>
          <a:blip r:embed="rId2"/>
          <a:stretch>
            <a:fillRect/>
          </a:stretch>
        </p:blipFill>
        <p:spPr>
          <a:xfrm>
            <a:off x="841248" y="2058416"/>
            <a:ext cx="3455670" cy="4607560"/>
          </a:xfrm>
          <a:prstGeom prst="rect">
            <a:avLst/>
          </a:prstGeom>
        </p:spPr>
      </p:pic>
      <p:pic>
        <p:nvPicPr>
          <p:cNvPr id="6" name="圖片 5">
            <a:extLst>
              <a:ext uri="{FF2B5EF4-FFF2-40B4-BE49-F238E27FC236}">
                <a16:creationId xmlns:a16="http://schemas.microsoft.com/office/drawing/2014/main" id="{5223E1FF-D4E8-4B0D-8988-4DBB5C09A8A6}"/>
              </a:ext>
            </a:extLst>
          </p:cNvPr>
          <p:cNvPicPr>
            <a:picLocks noChangeAspect="1"/>
          </p:cNvPicPr>
          <p:nvPr/>
        </p:nvPicPr>
        <p:blipFill>
          <a:blip r:embed="rId3"/>
          <a:stretch>
            <a:fillRect/>
          </a:stretch>
        </p:blipFill>
        <p:spPr>
          <a:xfrm rot="16200000">
            <a:off x="4893437" y="1683639"/>
            <a:ext cx="4479290" cy="5228844"/>
          </a:xfrm>
          <a:prstGeom prst="rect">
            <a:avLst/>
          </a:prstGeom>
        </p:spPr>
      </p:pic>
    </p:spTree>
    <p:extLst>
      <p:ext uri="{BB962C8B-B14F-4D97-AF65-F5344CB8AC3E}">
        <p14:creationId xmlns:p14="http://schemas.microsoft.com/office/powerpoint/2010/main" val="39449526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E77C4D0F-5A6B-4F88-AE42-7B484B4F0E9B}"/>
              </a:ext>
            </a:extLst>
          </p:cNvPr>
          <p:cNvSpPr/>
          <p:nvPr/>
        </p:nvSpPr>
        <p:spPr>
          <a:xfrm>
            <a:off x="3877056" y="1042417"/>
            <a:ext cx="2688336" cy="369332"/>
          </a:xfrm>
          <a:prstGeom prst="rect">
            <a:avLst/>
          </a:prstGeom>
        </p:spPr>
        <p:txBody>
          <a:bodyPr wrap="square">
            <a:spAutoFit/>
          </a:bodyPr>
          <a:lstStyle/>
          <a:p>
            <a:endParaRPr lang="zh-TW" altLang="en-US" dirty="0"/>
          </a:p>
        </p:txBody>
      </p:sp>
      <p:sp>
        <p:nvSpPr>
          <p:cNvPr id="13" name="矩形 12">
            <a:extLst>
              <a:ext uri="{FF2B5EF4-FFF2-40B4-BE49-F238E27FC236}">
                <a16:creationId xmlns:a16="http://schemas.microsoft.com/office/drawing/2014/main" id="{F3BCE68F-BFFB-4B0D-A857-30E098F4A70F}"/>
              </a:ext>
            </a:extLst>
          </p:cNvPr>
          <p:cNvSpPr/>
          <p:nvPr/>
        </p:nvSpPr>
        <p:spPr>
          <a:xfrm>
            <a:off x="3048000" y="-910649"/>
            <a:ext cx="3133344" cy="369332"/>
          </a:xfrm>
          <a:prstGeom prst="rect">
            <a:avLst/>
          </a:prstGeom>
        </p:spPr>
        <p:txBody>
          <a:bodyPr wrap="square">
            <a:spAutoFit/>
          </a:bodyPr>
          <a:lstStyle/>
          <a:p>
            <a:endParaRPr lang="zh-TW" altLang="en-US" dirty="0"/>
          </a:p>
        </p:txBody>
      </p:sp>
      <p:pic>
        <p:nvPicPr>
          <p:cNvPr id="1099" name="Picture 75" descr="https://upload.wikimedia.org/wikipedia/commons/thumb/7/72/Flag_of_the_Republic_of_China.svg/40px-Flag_of_the_Republic_of_China.svg.png">
            <a:extLst>
              <a:ext uri="{FF2B5EF4-FFF2-40B4-BE49-F238E27FC236}">
                <a16:creationId xmlns:a16="http://schemas.microsoft.com/office/drawing/2014/main" id="{1DB896BD-352E-45D0-8B7B-0BA7A18F22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3907" y="-3177063"/>
            <a:ext cx="104775" cy="71438"/>
          </a:xfrm>
          <a:prstGeom prst="rect">
            <a:avLst/>
          </a:prstGeom>
          <a:noFill/>
          <a:extLst>
            <a:ext uri="{909E8E84-426E-40DD-AFC4-6F175D3DCCD1}">
              <a14:hiddenFill xmlns:a14="http://schemas.microsoft.com/office/drawing/2010/main">
                <a:solidFill>
                  <a:srgbClr val="FFFFFF"/>
                </a:solidFill>
              </a14:hiddenFill>
            </a:ext>
          </a:extLst>
        </p:spPr>
      </p:pic>
      <p:pic>
        <p:nvPicPr>
          <p:cNvPr id="1100" name="Picture 76" descr="https://upload.wikimedia.org/wikipedia/commons/thumb/7/72/Flag_of_the_Republic_of_China.svg/40px-Flag_of_the_Republic_of_China.svg.png">
            <a:extLst>
              <a:ext uri="{FF2B5EF4-FFF2-40B4-BE49-F238E27FC236}">
                <a16:creationId xmlns:a16="http://schemas.microsoft.com/office/drawing/2014/main" id="{13272259-2A57-4A60-999C-47FCE8434E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3908" y="-3177063"/>
            <a:ext cx="109538" cy="71438"/>
          </a:xfrm>
          <a:prstGeom prst="rect">
            <a:avLst/>
          </a:prstGeom>
          <a:noFill/>
          <a:extLst>
            <a:ext uri="{909E8E84-426E-40DD-AFC4-6F175D3DCCD1}">
              <a14:hiddenFill xmlns:a14="http://schemas.microsoft.com/office/drawing/2010/main">
                <a:solidFill>
                  <a:srgbClr val="FFFFFF"/>
                </a:solidFill>
              </a14:hiddenFill>
            </a:ext>
          </a:extLst>
        </p:spPr>
      </p:pic>
      <p:pic>
        <p:nvPicPr>
          <p:cNvPr id="1101" name="Picture 77" descr="https://upload.wikimedia.org/wikipedia/commons/thumb/9/94/Flag_of_the_Republic_of_China_Army.svg/40px-Flag_of_the_Republic_of_China_Army.svg.png">
            <a:extLst>
              <a:ext uri="{FF2B5EF4-FFF2-40B4-BE49-F238E27FC236}">
                <a16:creationId xmlns:a16="http://schemas.microsoft.com/office/drawing/2014/main" id="{6B9614BD-77D5-43F5-BEAB-7D3E3E8501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3908" y="-3177063"/>
            <a:ext cx="109538" cy="71438"/>
          </a:xfrm>
          <a:prstGeom prst="rect">
            <a:avLst/>
          </a:prstGeom>
          <a:noFill/>
          <a:extLst>
            <a:ext uri="{909E8E84-426E-40DD-AFC4-6F175D3DCCD1}">
              <a14:hiddenFill xmlns:a14="http://schemas.microsoft.com/office/drawing/2010/main">
                <a:solidFill>
                  <a:srgbClr val="FFFFFF"/>
                </a:solidFill>
              </a14:hiddenFill>
            </a:ext>
          </a:extLst>
        </p:spPr>
      </p:pic>
      <p:pic>
        <p:nvPicPr>
          <p:cNvPr id="1102" name="Picture 78" descr="https://upload.wikimedia.org/wikipedia/commons/thumb/c/cd/Flag_of_the_Shanghai_International_Settlement.svg/40px-Flag_of_the_Shanghai_International_Settlement.svg.png">
            <a:extLst>
              <a:ext uri="{FF2B5EF4-FFF2-40B4-BE49-F238E27FC236}">
                <a16:creationId xmlns:a16="http://schemas.microsoft.com/office/drawing/2014/main" id="{26F5A8F6-19AB-4C5F-BCB7-C714069A73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3907" y="-3177063"/>
            <a:ext cx="104775" cy="52388"/>
          </a:xfrm>
          <a:prstGeom prst="rect">
            <a:avLst/>
          </a:prstGeom>
          <a:noFill/>
          <a:extLst>
            <a:ext uri="{909E8E84-426E-40DD-AFC4-6F175D3DCCD1}">
              <a14:hiddenFill xmlns:a14="http://schemas.microsoft.com/office/drawing/2010/main">
                <a:solidFill>
                  <a:srgbClr val="FFFFFF"/>
                </a:solidFill>
              </a14:hiddenFill>
            </a:ext>
          </a:extLst>
        </p:spPr>
      </p:pic>
      <p:pic>
        <p:nvPicPr>
          <p:cNvPr id="1103" name="Picture 79" descr="https://upload.wikimedia.org/wikipedia/commons/thumb/8/81/Flag_of_the_British_Army_%281938-present%29.svg/40px-Flag_of_the_British_Army_%281938-present%29.svg.png">
            <a:extLst>
              <a:ext uri="{FF2B5EF4-FFF2-40B4-BE49-F238E27FC236}">
                <a16:creationId xmlns:a16="http://schemas.microsoft.com/office/drawing/2014/main" id="{E017B4FF-602A-4580-998E-93A2C22E67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3907" y="-3177064"/>
            <a:ext cx="104775" cy="61913"/>
          </a:xfrm>
          <a:prstGeom prst="rect">
            <a:avLst/>
          </a:prstGeom>
          <a:noFill/>
          <a:extLst>
            <a:ext uri="{909E8E84-426E-40DD-AFC4-6F175D3DCCD1}">
              <a14:hiddenFill xmlns:a14="http://schemas.microsoft.com/office/drawing/2010/main">
                <a:solidFill>
                  <a:srgbClr val="FFFFFF"/>
                </a:solidFill>
              </a14:hiddenFill>
            </a:ext>
          </a:extLst>
        </p:spPr>
      </p:pic>
      <p:pic>
        <p:nvPicPr>
          <p:cNvPr id="1104" name="Picture 80" descr="https://upload.wikimedia.org/wikipedia/commons/thumb/1/1b/Flag_of_Japan_%281870%E2%80%931999%29.svg/40px-Flag_of_Japan_%281870%E2%80%931999%29.svg.png">
            <a:extLst>
              <a:ext uri="{FF2B5EF4-FFF2-40B4-BE49-F238E27FC236}">
                <a16:creationId xmlns:a16="http://schemas.microsoft.com/office/drawing/2014/main" id="{54338B9F-9FA0-4D51-9E50-74F40446A1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23907" y="-3177063"/>
            <a:ext cx="104775" cy="71438"/>
          </a:xfrm>
          <a:prstGeom prst="rect">
            <a:avLst/>
          </a:prstGeom>
          <a:noFill/>
          <a:extLst>
            <a:ext uri="{909E8E84-426E-40DD-AFC4-6F175D3DCCD1}">
              <a14:hiddenFill xmlns:a14="http://schemas.microsoft.com/office/drawing/2010/main">
                <a:solidFill>
                  <a:srgbClr val="FFFFFF"/>
                </a:solidFill>
              </a14:hiddenFill>
            </a:ext>
          </a:extLst>
        </p:spPr>
      </p:pic>
      <p:pic>
        <p:nvPicPr>
          <p:cNvPr id="1105" name="Picture 81" descr="https://upload.wikimedia.org/wikipedia/commons/thumb/9/92/Naval_ensign_of_Japan_%281889%E2%80%931945%29.svg/40px-Naval_ensign_of_Japan_%281889%E2%80%931945%29.svg.png">
            <a:extLst>
              <a:ext uri="{FF2B5EF4-FFF2-40B4-BE49-F238E27FC236}">
                <a16:creationId xmlns:a16="http://schemas.microsoft.com/office/drawing/2014/main" id="{D727CEF6-2F50-45FD-9E41-73DBFC2A117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23907" y="-3177063"/>
            <a:ext cx="104775" cy="71438"/>
          </a:xfrm>
          <a:prstGeom prst="rect">
            <a:avLst/>
          </a:prstGeom>
          <a:noFill/>
          <a:extLst>
            <a:ext uri="{909E8E84-426E-40DD-AFC4-6F175D3DCCD1}">
              <a14:hiddenFill xmlns:a14="http://schemas.microsoft.com/office/drawing/2010/main">
                <a:solidFill>
                  <a:srgbClr val="FFFFFF"/>
                </a:solidFill>
              </a14:hiddenFill>
            </a:ext>
          </a:extLst>
        </p:spPr>
      </p:pic>
      <p:pic>
        <p:nvPicPr>
          <p:cNvPr id="1106" name="Picture 82" descr="中華民國大陸時期">
            <a:extLst>
              <a:ext uri="{FF2B5EF4-FFF2-40B4-BE49-F238E27FC236}">
                <a16:creationId xmlns:a16="http://schemas.microsoft.com/office/drawing/2014/main" id="{92BFEC4E-6794-4974-B419-B3F445A83B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3907" y="-3177063"/>
            <a:ext cx="104775" cy="71438"/>
          </a:xfrm>
          <a:prstGeom prst="rect">
            <a:avLst/>
          </a:prstGeom>
          <a:noFill/>
          <a:extLst>
            <a:ext uri="{909E8E84-426E-40DD-AFC4-6F175D3DCCD1}">
              <a14:hiddenFill xmlns:a14="http://schemas.microsoft.com/office/drawing/2010/main">
                <a:solidFill>
                  <a:srgbClr val="FFFFFF"/>
                </a:solidFill>
              </a14:hiddenFill>
            </a:ext>
          </a:extLst>
        </p:spPr>
      </p:pic>
      <p:pic>
        <p:nvPicPr>
          <p:cNvPr id="1107" name="Picture 83" descr="https://upload.wikimedia.org/wikipedia/commons/thumb/9/92/Naval_ensign_of_Japan_%281889%E2%80%931945%29.svg/40px-Naval_ensign_of_Japan_%281889%E2%80%931945%29.svg.png">
            <a:extLst>
              <a:ext uri="{FF2B5EF4-FFF2-40B4-BE49-F238E27FC236}">
                <a16:creationId xmlns:a16="http://schemas.microsoft.com/office/drawing/2014/main" id="{69D2FF17-0DAA-4AC4-82F0-4B7D4637DDE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23907" y="-3177063"/>
            <a:ext cx="104775" cy="71438"/>
          </a:xfrm>
          <a:prstGeom prst="rect">
            <a:avLst/>
          </a:prstGeom>
          <a:noFill/>
          <a:extLst>
            <a:ext uri="{909E8E84-426E-40DD-AFC4-6F175D3DCCD1}">
              <a14:hiddenFill xmlns:a14="http://schemas.microsoft.com/office/drawing/2010/main">
                <a:solidFill>
                  <a:srgbClr val="FFFFFF"/>
                </a:solidFill>
              </a14:hiddenFill>
            </a:ext>
          </a:extLst>
        </p:spPr>
      </p:pic>
      <p:sp>
        <p:nvSpPr>
          <p:cNvPr id="1125" name="矩形 1124">
            <a:extLst>
              <a:ext uri="{FF2B5EF4-FFF2-40B4-BE49-F238E27FC236}">
                <a16:creationId xmlns:a16="http://schemas.microsoft.com/office/drawing/2014/main" id="{63918B36-594D-411A-A5AE-ECA1FA5E7ADC}"/>
              </a:ext>
            </a:extLst>
          </p:cNvPr>
          <p:cNvSpPr/>
          <p:nvPr/>
        </p:nvSpPr>
        <p:spPr>
          <a:xfrm>
            <a:off x="5002910" y="61912"/>
            <a:ext cx="6820281" cy="3970318"/>
          </a:xfrm>
          <a:prstGeom prst="rect">
            <a:avLst/>
          </a:prstGeom>
        </p:spPr>
        <p:txBody>
          <a:bodyPr wrap="square">
            <a:spAutoFit/>
          </a:bodyPr>
          <a:lstStyle/>
          <a:p>
            <a:r>
              <a:rPr lang="en-US" altLang="zh-TW" dirty="0">
                <a:solidFill>
                  <a:srgbClr val="202122"/>
                </a:solidFill>
                <a:latin typeface="Arial" panose="020B0604020202020204" pitchFamily="34" charset="0"/>
              </a:rPr>
              <a:t>1937</a:t>
            </a:r>
            <a:r>
              <a:rPr lang="zh-TW" altLang="en-US" dirty="0">
                <a:solidFill>
                  <a:srgbClr val="202122"/>
                </a:solidFill>
                <a:latin typeface="Arial" panose="020B0604020202020204" pitchFamily="34" charset="0"/>
              </a:rPr>
              <a:t>年</a:t>
            </a:r>
            <a:r>
              <a:rPr lang="en-US" altLang="zh-TW" dirty="0">
                <a:solidFill>
                  <a:srgbClr val="202122"/>
                </a:solidFill>
                <a:latin typeface="Arial" panose="020B0604020202020204" pitchFamily="34" charset="0"/>
              </a:rPr>
              <a:t>7</a:t>
            </a:r>
            <a:r>
              <a:rPr lang="zh-TW" altLang="en-US" dirty="0">
                <a:solidFill>
                  <a:srgbClr val="202122"/>
                </a:solidFill>
                <a:latin typeface="Arial" panose="020B0604020202020204" pitchFamily="34" charset="0"/>
              </a:rPr>
              <a:t>月</a:t>
            </a:r>
            <a:r>
              <a:rPr lang="en-US" altLang="zh-TW" dirty="0">
                <a:solidFill>
                  <a:srgbClr val="202122"/>
                </a:solidFill>
                <a:latin typeface="Arial" panose="020B0604020202020204" pitchFamily="34" charset="0"/>
              </a:rPr>
              <a:t>7</a:t>
            </a:r>
            <a:r>
              <a:rPr lang="zh-TW" altLang="en-US" dirty="0">
                <a:solidFill>
                  <a:srgbClr val="202122"/>
                </a:solidFill>
                <a:latin typeface="Arial" panose="020B0604020202020204" pitchFamily="34" charset="0"/>
              </a:rPr>
              <a:t>日，</a:t>
            </a:r>
            <a:r>
              <a:rPr lang="zh-TW" altLang="en-US" dirty="0">
                <a:solidFill>
                  <a:srgbClr val="3366CC"/>
                </a:solidFill>
                <a:latin typeface="Arial" panose="020B0604020202020204" pitchFamily="34" charset="0"/>
                <a:hlinkClick r:id="rId8" tooltip="七七事變">
                  <a:extLst>
                    <a:ext uri="{A12FA001-AC4F-418D-AE19-62706E023703}">
                      <ahyp:hlinkClr xmlns:ahyp="http://schemas.microsoft.com/office/drawing/2018/hyperlinkcolor" val="tx"/>
                    </a:ext>
                  </a:extLst>
                </a:hlinkClick>
              </a:rPr>
              <a:t>七七事變</a:t>
            </a:r>
            <a:r>
              <a:rPr lang="zh-TW" altLang="en-US" dirty="0">
                <a:solidFill>
                  <a:srgbClr val="202122"/>
                </a:solidFill>
                <a:latin typeface="Arial" panose="020B0604020202020204" pitchFamily="34" charset="0"/>
              </a:rPr>
              <a:t>。日軍自</a:t>
            </a:r>
            <a:r>
              <a:rPr lang="zh-TW" altLang="en-US" dirty="0">
                <a:solidFill>
                  <a:srgbClr val="3366CC"/>
                </a:solidFill>
                <a:latin typeface="Arial" panose="020B0604020202020204" pitchFamily="34" charset="0"/>
                <a:hlinkClick r:id="rId9" tooltip="平津地區">
                  <a:extLst>
                    <a:ext uri="{A12FA001-AC4F-418D-AE19-62706E023703}">
                      <ahyp:hlinkClr xmlns:ahyp="http://schemas.microsoft.com/office/drawing/2018/hyperlinkcolor" val="tx"/>
                    </a:ext>
                  </a:extLst>
                </a:hlinkClick>
              </a:rPr>
              <a:t>平津地區</a:t>
            </a:r>
            <a:r>
              <a:rPr lang="zh-TW" altLang="en-US" dirty="0">
                <a:solidFill>
                  <a:srgbClr val="202122"/>
                </a:solidFill>
                <a:latin typeface="Arial" panose="020B0604020202020204" pitchFamily="34" charset="0"/>
              </a:rPr>
              <a:t>一面向西進攻晉中腹地，另一面也開始著手向</a:t>
            </a:r>
            <a:r>
              <a:rPr lang="zh-TW" altLang="en-US" dirty="0">
                <a:solidFill>
                  <a:srgbClr val="3366CC"/>
                </a:solidFill>
                <a:latin typeface="Arial" panose="020B0604020202020204" pitchFamily="34" charset="0"/>
                <a:hlinkClick r:id="rId10" tooltip="華東地區">
                  <a:extLst>
                    <a:ext uri="{A12FA001-AC4F-418D-AE19-62706E023703}">
                      <ahyp:hlinkClr xmlns:ahyp="http://schemas.microsoft.com/office/drawing/2018/hyperlinkcolor" val="tx"/>
                    </a:ext>
                  </a:extLst>
                </a:hlinkClick>
              </a:rPr>
              <a:t>華東地區</a:t>
            </a:r>
            <a:r>
              <a:rPr lang="zh-TW" altLang="en-US" dirty="0">
                <a:solidFill>
                  <a:srgbClr val="202122"/>
                </a:solidFill>
                <a:latin typeface="Arial" panose="020B0604020202020204" pitchFamily="34" charset="0"/>
              </a:rPr>
              <a:t>進發</a:t>
            </a:r>
            <a:r>
              <a:rPr lang="en-US" altLang="zh-TW" baseline="30000" dirty="0">
                <a:solidFill>
                  <a:srgbClr val="3366CC"/>
                </a:solidFill>
                <a:latin typeface="Arial" panose="020B0604020202020204" pitchFamily="34" charset="0"/>
                <a:hlinkClick r:id="rId11">
                  <a:extLst>
                    <a:ext uri="{A12FA001-AC4F-418D-AE19-62706E023703}">
                      <ahyp:hlinkClr xmlns:ahyp="http://schemas.microsoft.com/office/drawing/2018/hyperlinkcolor" val="tx"/>
                    </a:ext>
                  </a:extLst>
                </a:hlinkClick>
              </a:rPr>
              <a:t>[5]</a:t>
            </a:r>
            <a:r>
              <a:rPr lang="en-US" altLang="zh-TW" baseline="30000" dirty="0">
                <a:solidFill>
                  <a:srgbClr val="202122"/>
                </a:solidFill>
                <a:latin typeface="Arial" panose="020B0604020202020204" pitchFamily="34" charset="0"/>
              </a:rPr>
              <a:t>:120</a:t>
            </a:r>
            <a:r>
              <a:rPr lang="zh-TW" altLang="en-US" dirty="0">
                <a:solidFill>
                  <a:srgbClr val="202122"/>
                </a:solidFill>
                <a:latin typeface="Arial" panose="020B0604020202020204" pitchFamily="34" charset="0"/>
              </a:rPr>
              <a:t>。</a:t>
            </a:r>
          </a:p>
          <a:p>
            <a:r>
              <a:rPr lang="zh-TW" altLang="en-US" dirty="0">
                <a:solidFill>
                  <a:srgbClr val="202122"/>
                </a:solidFill>
                <a:latin typeface="Arial" panose="020B0604020202020204" pitchFamily="34" charset="0"/>
              </a:rPr>
              <a:t>第八十八師參謀長</a:t>
            </a:r>
            <a:r>
              <a:rPr lang="zh-TW" altLang="en-US" dirty="0">
                <a:solidFill>
                  <a:srgbClr val="3366CC"/>
                </a:solidFill>
                <a:latin typeface="Arial" panose="020B0604020202020204" pitchFamily="34" charset="0"/>
                <a:hlinkClick r:id="rId12" tooltip="張柏亭">
                  <a:extLst>
                    <a:ext uri="{A12FA001-AC4F-418D-AE19-62706E023703}">
                      <ahyp:hlinkClr xmlns:ahyp="http://schemas.microsoft.com/office/drawing/2018/hyperlinkcolor" val="tx"/>
                    </a:ext>
                  </a:extLst>
                </a:hlinkClick>
              </a:rPr>
              <a:t>張柏亭</a:t>
            </a:r>
            <a:r>
              <a:rPr lang="zh-TW" altLang="en-US" dirty="0">
                <a:solidFill>
                  <a:srgbClr val="202122"/>
                </a:solidFill>
                <a:latin typeface="Arial" panose="020B0604020202020204" pitchFamily="34" charset="0"/>
              </a:rPr>
              <a:t>經考察後認為四行倉庫側後不足</a:t>
            </a:r>
            <a:r>
              <a:rPr lang="en-US" altLang="zh-TW" dirty="0">
                <a:solidFill>
                  <a:srgbClr val="202122"/>
                </a:solidFill>
                <a:latin typeface="Arial" panose="020B0604020202020204" pitchFamily="34" charset="0"/>
              </a:rPr>
              <a:t>200</a:t>
            </a:r>
            <a:r>
              <a:rPr lang="zh-TW" altLang="en-US" dirty="0">
                <a:solidFill>
                  <a:srgbClr val="202122"/>
                </a:solidFill>
                <a:latin typeface="Arial" panose="020B0604020202020204" pitchFamily="34" charset="0"/>
              </a:rPr>
              <a:t>米，有兩個巨型煤氣罐，內儲</a:t>
            </a:r>
            <a:r>
              <a:rPr lang="en-US" altLang="zh-TW" dirty="0">
                <a:solidFill>
                  <a:srgbClr val="202122"/>
                </a:solidFill>
                <a:latin typeface="Arial" panose="020B0604020202020204" pitchFamily="34" charset="0"/>
              </a:rPr>
              <a:t>30</a:t>
            </a:r>
            <a:r>
              <a:rPr lang="zh-TW" altLang="en-US" dirty="0">
                <a:solidFill>
                  <a:srgbClr val="202122"/>
                </a:solidFill>
                <a:latin typeface="Arial" panose="020B0604020202020204" pitchFamily="34" charset="0"/>
              </a:rPr>
              <a:t>萬立方米煤氣。若日本空軍投彈稍有偏差，煤氣庫即會爆炸，且四行倉庫東側是</a:t>
            </a:r>
            <a:r>
              <a:rPr lang="zh-TW" altLang="en-US" dirty="0">
                <a:solidFill>
                  <a:srgbClr val="3366CC"/>
                </a:solidFill>
                <a:latin typeface="Arial" panose="020B0604020202020204" pitchFamily="34" charset="0"/>
                <a:hlinkClick r:id="rId13" tooltip="西藏北路">
                  <a:extLst>
                    <a:ext uri="{A12FA001-AC4F-418D-AE19-62706E023703}">
                      <ahyp:hlinkClr xmlns:ahyp="http://schemas.microsoft.com/office/drawing/2018/hyperlinkcolor" val="tx"/>
                    </a:ext>
                  </a:extLst>
                </a:hlinkClick>
              </a:rPr>
              <a:t>西藏北路</a:t>
            </a:r>
            <a:r>
              <a:rPr lang="zh-TW" altLang="en-US" dirty="0">
                <a:solidFill>
                  <a:srgbClr val="202122"/>
                </a:solidFill>
                <a:latin typeface="Arial" panose="020B0604020202020204" pitchFamily="34" charset="0"/>
              </a:rPr>
              <a:t>和沿河的</a:t>
            </a:r>
            <a:r>
              <a:rPr lang="zh-TW" altLang="en-US" dirty="0">
                <a:solidFill>
                  <a:srgbClr val="3366CC"/>
                </a:solidFill>
                <a:latin typeface="Arial" panose="020B0604020202020204" pitchFamily="34" charset="0"/>
                <a:hlinkClick r:id="rId14" tooltip="北蘇州路">
                  <a:extLst>
                    <a:ext uri="{A12FA001-AC4F-418D-AE19-62706E023703}">
                      <ahyp:hlinkClr xmlns:ahyp="http://schemas.microsoft.com/office/drawing/2018/hyperlinkcolor" val="tx"/>
                    </a:ext>
                  </a:extLst>
                </a:hlinkClick>
              </a:rPr>
              <a:t>北蘇州路</a:t>
            </a:r>
            <a:r>
              <a:rPr lang="zh-TW" altLang="en-US" dirty="0">
                <a:solidFill>
                  <a:srgbClr val="202122"/>
                </a:solidFill>
                <a:latin typeface="Arial" panose="020B0604020202020204" pitchFamily="34" charset="0"/>
              </a:rPr>
              <a:t>，均屬上海公共租界範圍，</a:t>
            </a:r>
            <a:r>
              <a:rPr lang="zh-TW" altLang="en-US" dirty="0">
                <a:solidFill>
                  <a:srgbClr val="3366CC"/>
                </a:solidFill>
                <a:latin typeface="Arial" panose="020B0604020202020204" pitchFamily="34" charset="0"/>
                <a:hlinkClick r:id="rId15" tooltip="西藏路橋">
                  <a:extLst>
                    <a:ext uri="{A12FA001-AC4F-418D-AE19-62706E023703}">
                      <ahyp:hlinkClr xmlns:ahyp="http://schemas.microsoft.com/office/drawing/2018/hyperlinkcolor" val="tx"/>
                    </a:ext>
                  </a:extLst>
                </a:hlinkClick>
              </a:rPr>
              <a:t>新垃圾橋</a:t>
            </a:r>
            <a:r>
              <a:rPr lang="zh-TW" altLang="en-US" dirty="0">
                <a:solidFill>
                  <a:srgbClr val="202122"/>
                </a:solidFill>
                <a:latin typeface="Arial" panose="020B0604020202020204" pitchFamily="34" charset="0"/>
              </a:rPr>
              <a:t>和西藏北路及西部</a:t>
            </a:r>
            <a:r>
              <a:rPr lang="zh-TW" altLang="en-US" dirty="0">
                <a:solidFill>
                  <a:srgbClr val="3366CC"/>
                </a:solidFill>
                <a:latin typeface="Arial" panose="020B0604020202020204" pitchFamily="34" charset="0"/>
                <a:hlinkClick r:id="rId16" tooltip="上海公共租界越界築路">
                  <a:extLst>
                    <a:ext uri="{A12FA001-AC4F-418D-AE19-62706E023703}">
                      <ahyp:hlinkClr xmlns:ahyp="http://schemas.microsoft.com/office/drawing/2018/hyperlinkcolor" val="tx"/>
                    </a:ext>
                  </a:extLst>
                </a:hlinkClick>
              </a:rPr>
              <a:t>越界築路區域</a:t>
            </a:r>
            <a:r>
              <a:rPr lang="zh-TW" altLang="en-US" dirty="0">
                <a:solidFill>
                  <a:srgbClr val="202122"/>
                </a:solidFill>
                <a:latin typeface="Arial" panose="020B0604020202020204" pitchFamily="34" charset="0"/>
              </a:rPr>
              <a:t>又由</a:t>
            </a:r>
            <a:r>
              <a:rPr lang="zh-TW" altLang="en-US" dirty="0">
                <a:solidFill>
                  <a:srgbClr val="3366CC"/>
                </a:solidFill>
                <a:latin typeface="Arial" panose="020B0604020202020204" pitchFamily="34" charset="0"/>
                <a:hlinkClick r:id="rId17" tooltip="英國">
                  <a:extLst>
                    <a:ext uri="{A12FA001-AC4F-418D-AE19-62706E023703}">
                      <ahyp:hlinkClr xmlns:ahyp="http://schemas.microsoft.com/office/drawing/2018/hyperlinkcolor" val="tx"/>
                    </a:ext>
                  </a:extLst>
                </a:hlinkClick>
              </a:rPr>
              <a:t>英國</a:t>
            </a:r>
            <a:r>
              <a:rPr lang="zh-TW" altLang="en-US" dirty="0">
                <a:solidFill>
                  <a:srgbClr val="202122"/>
                </a:solidFill>
                <a:latin typeface="Arial" panose="020B0604020202020204" pitchFamily="34" charset="0"/>
              </a:rPr>
              <a:t>、</a:t>
            </a:r>
            <a:r>
              <a:rPr lang="zh-TW" altLang="en-US" dirty="0">
                <a:solidFill>
                  <a:srgbClr val="3366CC"/>
                </a:solidFill>
                <a:latin typeface="Arial" panose="020B0604020202020204" pitchFamily="34" charset="0"/>
                <a:hlinkClick r:id="rId18" tooltip="美國">
                  <a:extLst>
                    <a:ext uri="{A12FA001-AC4F-418D-AE19-62706E023703}">
                      <ahyp:hlinkClr xmlns:ahyp="http://schemas.microsoft.com/office/drawing/2018/hyperlinkcolor" val="tx"/>
                    </a:ext>
                  </a:extLst>
                </a:hlinkClick>
              </a:rPr>
              <a:t>美國</a:t>
            </a:r>
            <a:r>
              <a:rPr lang="zh-TW" altLang="en-US" dirty="0">
                <a:solidFill>
                  <a:srgbClr val="202122"/>
                </a:solidFill>
                <a:latin typeface="Arial" panose="020B0604020202020204" pitchFamily="34" charset="0"/>
              </a:rPr>
              <a:t>和</a:t>
            </a:r>
            <a:r>
              <a:rPr lang="zh-TW" altLang="en-US" dirty="0">
                <a:solidFill>
                  <a:srgbClr val="3366CC"/>
                </a:solidFill>
                <a:latin typeface="Arial" panose="020B0604020202020204" pitchFamily="34" charset="0"/>
                <a:hlinkClick r:id="rId19" tooltip="義大利王國 (1861年-1946年)">
                  <a:extLst>
                    <a:ext uri="{A12FA001-AC4F-418D-AE19-62706E023703}">
                      <ahyp:hlinkClr xmlns:ahyp="http://schemas.microsoft.com/office/drawing/2018/hyperlinkcolor" val="tx"/>
                    </a:ext>
                  </a:extLst>
                </a:hlinkClick>
              </a:rPr>
              <a:t>義大利</a:t>
            </a:r>
            <a:r>
              <a:rPr lang="zh-TW" altLang="en-US" dirty="0">
                <a:solidFill>
                  <a:srgbClr val="202122"/>
                </a:solidFill>
                <a:latin typeface="Arial" panose="020B0604020202020204" pitchFamily="34" charset="0"/>
              </a:rPr>
              <a:t>軍隊、</a:t>
            </a:r>
            <a:r>
              <a:rPr lang="zh-TW" altLang="en-US" dirty="0">
                <a:solidFill>
                  <a:srgbClr val="3366CC"/>
                </a:solidFill>
                <a:latin typeface="Arial" panose="020B0604020202020204" pitchFamily="34" charset="0"/>
                <a:hlinkClick r:id="rId20" tooltip="萬國商團">
                  <a:extLst>
                    <a:ext uri="{A12FA001-AC4F-418D-AE19-62706E023703}">
                      <ahyp:hlinkClr xmlns:ahyp="http://schemas.microsoft.com/office/drawing/2018/hyperlinkcolor" val="tx"/>
                    </a:ext>
                  </a:extLst>
                </a:hlinkClick>
              </a:rPr>
              <a:t>萬國商團</a:t>
            </a:r>
            <a:r>
              <a:rPr lang="zh-TW" altLang="en-US" dirty="0">
                <a:solidFill>
                  <a:srgbClr val="202122"/>
                </a:solidFill>
                <a:latin typeface="Arial" panose="020B0604020202020204" pitchFamily="34" charset="0"/>
              </a:rPr>
              <a:t>守衛，日軍其時還不敢向歐美國家軍隊挑釁，因此四行倉庫作為師司令部地理位置有利</a:t>
            </a:r>
            <a:r>
              <a:rPr lang="en-US" altLang="zh-TW" baseline="30000" dirty="0">
                <a:solidFill>
                  <a:srgbClr val="3366CC"/>
                </a:solidFill>
                <a:latin typeface="Arial" panose="020B0604020202020204" pitchFamily="34" charset="0"/>
                <a:hlinkClick r:id="rId21">
                  <a:extLst>
                    <a:ext uri="{A12FA001-AC4F-418D-AE19-62706E023703}">
                      <ahyp:hlinkClr xmlns:ahyp="http://schemas.microsoft.com/office/drawing/2018/hyperlinkcolor" val="tx"/>
                    </a:ext>
                  </a:extLst>
                </a:hlinkClick>
              </a:rPr>
              <a:t>[6]</a:t>
            </a:r>
            <a:r>
              <a:rPr lang="zh-TW" altLang="en-US" dirty="0">
                <a:solidFill>
                  <a:srgbClr val="202122"/>
                </a:solidFill>
                <a:latin typeface="Arial" panose="020B0604020202020204" pitchFamily="34" charset="0"/>
              </a:rPr>
              <a:t>。蔣介石命令閘北區所有軍隊撤出，以防衛上海西部郊區，同時命令</a:t>
            </a:r>
            <a:r>
              <a:rPr lang="zh-TW" altLang="en-US" dirty="0">
                <a:solidFill>
                  <a:srgbClr val="3366CC"/>
                </a:solidFill>
                <a:latin typeface="Arial" panose="020B0604020202020204" pitchFamily="34" charset="0"/>
                <a:hlinkClick r:id="rId22" tooltip="第三戰區">
                  <a:extLst>
                    <a:ext uri="{A12FA001-AC4F-418D-AE19-62706E023703}">
                      <ahyp:hlinkClr xmlns:ahyp="http://schemas.microsoft.com/office/drawing/2018/hyperlinkcolor" val="tx"/>
                    </a:ext>
                  </a:extLst>
                </a:hlinkClick>
              </a:rPr>
              <a:t>第三戰區</a:t>
            </a:r>
            <a:r>
              <a:rPr lang="zh-TW" altLang="en-US" dirty="0">
                <a:solidFill>
                  <a:srgbClr val="202122"/>
                </a:solidFill>
                <a:latin typeface="Arial" panose="020B0604020202020204" pitchFamily="34" charset="0"/>
              </a:rPr>
              <a:t>代理司令長官</a:t>
            </a:r>
            <a:r>
              <a:rPr lang="zh-TW" altLang="en-US" dirty="0">
                <a:solidFill>
                  <a:srgbClr val="3366CC"/>
                </a:solidFill>
                <a:latin typeface="Arial" panose="020B0604020202020204" pitchFamily="34" charset="0"/>
                <a:hlinkClick r:id="rId23" tooltip="顧祝同">
                  <a:extLst>
                    <a:ext uri="{A12FA001-AC4F-418D-AE19-62706E023703}">
                      <ahyp:hlinkClr xmlns:ahyp="http://schemas.microsoft.com/office/drawing/2018/hyperlinkcolor" val="tx"/>
                    </a:ext>
                  </a:extLst>
                </a:hlinkClick>
              </a:rPr>
              <a:t>顧祝同</a:t>
            </a:r>
            <a:r>
              <a:rPr lang="zh-TW" altLang="en-US" dirty="0">
                <a:solidFill>
                  <a:srgbClr val="202122"/>
                </a:solidFill>
                <a:latin typeface="Arial" panose="020B0604020202020204" pitchFamily="34" charset="0"/>
              </a:rPr>
              <a:t>讓精銳的第八十八師單獨留守。此舉一是為了拖延日軍進攻速度，掩護大軍撤退，二是為了向國際社會表明中國在抵抗日本侵略戰爭上的堅決態度，因</a:t>
            </a:r>
            <a:r>
              <a:rPr lang="zh-TW" altLang="en-US" dirty="0">
                <a:solidFill>
                  <a:srgbClr val="3366CC"/>
                </a:solidFill>
                <a:latin typeface="Arial" panose="020B0604020202020204" pitchFamily="34" charset="0"/>
                <a:hlinkClick r:id="rId24" tooltip="華盛頓會議">
                  <a:extLst>
                    <a:ext uri="{A12FA001-AC4F-418D-AE19-62706E023703}">
                      <ahyp:hlinkClr xmlns:ahyp="http://schemas.microsoft.com/office/drawing/2018/hyperlinkcolor" val="tx"/>
                    </a:ext>
                  </a:extLst>
                </a:hlinkClick>
              </a:rPr>
              <a:t>九國公約</a:t>
            </a:r>
            <a:r>
              <a:rPr lang="zh-TW" altLang="en-US" dirty="0">
                <a:solidFill>
                  <a:srgbClr val="202122"/>
                </a:solidFill>
                <a:latin typeface="Arial" panose="020B0604020202020204" pitchFamily="34" charset="0"/>
              </a:rPr>
              <a:t>簽字國正好將於當年</a:t>
            </a:r>
            <a:r>
              <a:rPr lang="en-US" altLang="zh-TW" dirty="0">
                <a:solidFill>
                  <a:srgbClr val="202122"/>
                </a:solidFill>
                <a:latin typeface="Arial" panose="020B0604020202020204" pitchFamily="34" charset="0"/>
              </a:rPr>
              <a:t>11</a:t>
            </a:r>
            <a:r>
              <a:rPr lang="zh-TW" altLang="en-US" dirty="0">
                <a:solidFill>
                  <a:srgbClr val="202122"/>
                </a:solidFill>
                <a:latin typeface="Arial" panose="020B0604020202020204" pitchFamily="34" charset="0"/>
              </a:rPr>
              <a:t>月</a:t>
            </a:r>
            <a:r>
              <a:rPr lang="en-US" altLang="zh-TW" dirty="0">
                <a:solidFill>
                  <a:srgbClr val="202122"/>
                </a:solidFill>
                <a:latin typeface="Arial" panose="020B0604020202020204" pitchFamily="34" charset="0"/>
              </a:rPr>
              <a:t>3</a:t>
            </a:r>
            <a:r>
              <a:rPr lang="zh-TW" altLang="en-US" dirty="0">
                <a:solidFill>
                  <a:srgbClr val="202122"/>
                </a:solidFill>
                <a:latin typeface="Arial" panose="020B0604020202020204" pitchFamily="34" charset="0"/>
              </a:rPr>
              <a:t>日在</a:t>
            </a:r>
            <a:r>
              <a:rPr lang="zh-TW" altLang="en-US" dirty="0">
                <a:solidFill>
                  <a:srgbClr val="3366CC"/>
                </a:solidFill>
                <a:latin typeface="Arial" panose="020B0604020202020204" pitchFamily="34" charset="0"/>
                <a:hlinkClick r:id="rId25" tooltip="比利時">
                  <a:extLst>
                    <a:ext uri="{A12FA001-AC4F-418D-AE19-62706E023703}">
                      <ahyp:hlinkClr xmlns:ahyp="http://schemas.microsoft.com/office/drawing/2018/hyperlinkcolor" val="tx"/>
                    </a:ext>
                  </a:extLst>
                </a:hlinkClick>
              </a:rPr>
              <a:t>比利時</a:t>
            </a:r>
            <a:r>
              <a:rPr lang="zh-TW" altLang="en-US" dirty="0">
                <a:solidFill>
                  <a:srgbClr val="3366CC"/>
                </a:solidFill>
                <a:latin typeface="Arial" panose="020B0604020202020204" pitchFamily="34" charset="0"/>
                <a:hlinkClick r:id="rId26" tooltip="布魯塞爾">
                  <a:extLst>
                    <a:ext uri="{A12FA001-AC4F-418D-AE19-62706E023703}">
                      <ahyp:hlinkClr xmlns:ahyp="http://schemas.microsoft.com/office/drawing/2018/hyperlinkcolor" val="tx"/>
                    </a:ext>
                  </a:extLst>
                </a:hlinkClick>
              </a:rPr>
              <a:t>布魯塞爾</a:t>
            </a:r>
            <a:r>
              <a:rPr lang="zh-TW" altLang="en-US" dirty="0">
                <a:solidFill>
                  <a:srgbClr val="202122"/>
                </a:solidFill>
                <a:latin typeface="Arial" panose="020B0604020202020204" pitchFamily="34" charset="0"/>
              </a:rPr>
              <a:t>召開</a:t>
            </a:r>
            <a:r>
              <a:rPr lang="zh-TW" altLang="en-US" dirty="0">
                <a:solidFill>
                  <a:srgbClr val="3366CC"/>
                </a:solidFill>
                <a:latin typeface="Arial" panose="020B0604020202020204" pitchFamily="34" charset="0"/>
                <a:hlinkClick r:id="rId27" tooltip="九國公約會議">
                  <a:extLst>
                    <a:ext uri="{A12FA001-AC4F-418D-AE19-62706E023703}">
                      <ahyp:hlinkClr xmlns:ahyp="http://schemas.microsoft.com/office/drawing/2018/hyperlinkcolor" val="tx"/>
                    </a:ext>
                  </a:extLst>
                </a:hlinkClick>
              </a:rPr>
              <a:t>九國公約會議</a:t>
            </a:r>
            <a:r>
              <a:rPr lang="zh-TW" altLang="en-US" dirty="0">
                <a:solidFill>
                  <a:srgbClr val="202122"/>
                </a:solidFill>
                <a:latin typeface="Arial" panose="020B0604020202020204" pitchFamily="34" charset="0"/>
              </a:rPr>
              <a:t>，蔣希望以此贏得國際社會的支持</a:t>
            </a:r>
            <a:r>
              <a:rPr lang="en-US" altLang="zh-TW" baseline="30000" dirty="0">
                <a:solidFill>
                  <a:srgbClr val="3366CC"/>
                </a:solidFill>
                <a:latin typeface="Arial" panose="020B0604020202020204" pitchFamily="34" charset="0"/>
                <a:hlinkClick r:id="rId28">
                  <a:extLst>
                    <a:ext uri="{A12FA001-AC4F-418D-AE19-62706E023703}">
                      <ahyp:hlinkClr xmlns:ahyp="http://schemas.microsoft.com/office/drawing/2018/hyperlinkcolor" val="tx"/>
                    </a:ext>
                  </a:extLst>
                </a:hlinkClick>
              </a:rPr>
              <a:t>[7]</a:t>
            </a:r>
            <a:r>
              <a:rPr lang="en-US" altLang="zh-TW" baseline="30000" dirty="0">
                <a:solidFill>
                  <a:srgbClr val="3366CC"/>
                </a:solidFill>
                <a:latin typeface="Arial" panose="020B0604020202020204" pitchFamily="34" charset="0"/>
                <a:hlinkClick r:id="rId29">
                  <a:extLst>
                    <a:ext uri="{A12FA001-AC4F-418D-AE19-62706E023703}">
                      <ahyp:hlinkClr xmlns:ahyp="http://schemas.microsoft.com/office/drawing/2018/hyperlinkcolor" val="tx"/>
                    </a:ext>
                  </a:extLst>
                </a:hlinkClick>
              </a:rPr>
              <a:t>[8]</a:t>
            </a:r>
            <a:r>
              <a:rPr lang="zh-TW" altLang="en-US" dirty="0">
                <a:solidFill>
                  <a:srgbClr val="202122"/>
                </a:solidFill>
                <a:latin typeface="Arial" panose="020B0604020202020204" pitchFamily="34" charset="0"/>
              </a:rPr>
              <a:t>。</a:t>
            </a:r>
          </a:p>
        </p:txBody>
      </p:sp>
      <p:sp>
        <p:nvSpPr>
          <p:cNvPr id="1126" name="矩形 1125">
            <a:extLst>
              <a:ext uri="{FF2B5EF4-FFF2-40B4-BE49-F238E27FC236}">
                <a16:creationId xmlns:a16="http://schemas.microsoft.com/office/drawing/2014/main" id="{16D1DC89-56DE-4000-91C8-812ABB4F239D}"/>
              </a:ext>
            </a:extLst>
          </p:cNvPr>
          <p:cNvSpPr/>
          <p:nvPr/>
        </p:nvSpPr>
        <p:spPr>
          <a:xfrm>
            <a:off x="5002910" y="4032230"/>
            <a:ext cx="6820280" cy="2585323"/>
          </a:xfrm>
          <a:prstGeom prst="rect">
            <a:avLst/>
          </a:prstGeom>
        </p:spPr>
        <p:txBody>
          <a:bodyPr wrap="square">
            <a:spAutoFit/>
          </a:bodyPr>
          <a:lstStyle/>
          <a:p>
            <a:r>
              <a:rPr lang="en-US" altLang="zh-TW" dirty="0">
                <a:solidFill>
                  <a:srgbClr val="202122"/>
                </a:solidFill>
                <a:latin typeface="Arial" panose="020B0604020202020204" pitchFamily="34" charset="0"/>
              </a:rPr>
              <a:t>10</a:t>
            </a:r>
            <a:r>
              <a:rPr lang="zh-TW" altLang="en-US" dirty="0">
                <a:solidFill>
                  <a:srgbClr val="202122"/>
                </a:solidFill>
                <a:latin typeface="Arial" panose="020B0604020202020204" pitchFamily="34" charset="0"/>
              </a:rPr>
              <a:t>月</a:t>
            </a:r>
            <a:r>
              <a:rPr lang="en-US" altLang="zh-TW" dirty="0">
                <a:solidFill>
                  <a:srgbClr val="202122"/>
                </a:solidFill>
                <a:latin typeface="Arial" panose="020B0604020202020204" pitchFamily="34" charset="0"/>
              </a:rPr>
              <a:t>26</a:t>
            </a:r>
            <a:r>
              <a:rPr lang="zh-TW" altLang="en-US" dirty="0">
                <a:solidFill>
                  <a:srgbClr val="202122"/>
                </a:solidFill>
                <a:latin typeface="Arial" panose="020B0604020202020204" pitchFamily="34" charset="0"/>
              </a:rPr>
              <a:t>日晚上，駐紮於</a:t>
            </a:r>
            <a:r>
              <a:rPr lang="zh-TW" altLang="en-US" dirty="0">
                <a:solidFill>
                  <a:srgbClr val="3366CC"/>
                </a:solidFill>
                <a:latin typeface="Arial" panose="020B0604020202020204" pitchFamily="34" charset="0"/>
                <a:hlinkClick r:id="rId30" tooltip="上海北站">
                  <a:extLst>
                    <a:ext uri="{A12FA001-AC4F-418D-AE19-62706E023703}">
                      <ahyp:hlinkClr xmlns:ahyp="http://schemas.microsoft.com/office/drawing/2018/hyperlinkcolor" val="tx"/>
                    </a:ext>
                  </a:extLst>
                </a:hlinkClick>
              </a:rPr>
              <a:t>上海北站</a:t>
            </a:r>
            <a:r>
              <a:rPr lang="zh-TW" altLang="en-US" dirty="0">
                <a:solidFill>
                  <a:srgbClr val="202122"/>
                </a:solidFill>
                <a:latin typeface="Arial" panose="020B0604020202020204" pitchFamily="34" charset="0"/>
              </a:rPr>
              <a:t>的</a:t>
            </a:r>
            <a:r>
              <a:rPr lang="zh-TW" altLang="en-US" dirty="0">
                <a:solidFill>
                  <a:srgbClr val="3366CC"/>
                </a:solidFill>
                <a:latin typeface="Arial" panose="020B0604020202020204" pitchFamily="34" charset="0"/>
                <a:hlinkClick r:id="rId31" tooltip="國民革命軍第88師">
                  <a:extLst>
                    <a:ext uri="{A12FA001-AC4F-418D-AE19-62706E023703}">
                      <ahyp:hlinkClr xmlns:ahyp="http://schemas.microsoft.com/office/drawing/2018/hyperlinkcolor" val="tx"/>
                    </a:ext>
                  </a:extLst>
                </a:hlinkClick>
              </a:rPr>
              <a:t>國民革命軍第</a:t>
            </a:r>
            <a:r>
              <a:rPr lang="en-US" altLang="zh-TW" dirty="0">
                <a:solidFill>
                  <a:srgbClr val="3366CC"/>
                </a:solidFill>
                <a:latin typeface="Arial" panose="020B0604020202020204" pitchFamily="34" charset="0"/>
                <a:hlinkClick r:id="rId31" tooltip="國民革命軍第88師">
                  <a:extLst>
                    <a:ext uri="{A12FA001-AC4F-418D-AE19-62706E023703}">
                      <ahyp:hlinkClr xmlns:ahyp="http://schemas.microsoft.com/office/drawing/2018/hyperlinkcolor" val="tx"/>
                    </a:ext>
                  </a:extLst>
                </a:hlinkClick>
              </a:rPr>
              <a:t>88</a:t>
            </a:r>
            <a:r>
              <a:rPr lang="zh-TW" altLang="en-US" dirty="0">
                <a:solidFill>
                  <a:srgbClr val="3366CC"/>
                </a:solidFill>
                <a:latin typeface="Arial" panose="020B0604020202020204" pitchFamily="34" charset="0"/>
                <a:hlinkClick r:id="rId31" tooltip="國民革命軍第88師">
                  <a:extLst>
                    <a:ext uri="{A12FA001-AC4F-418D-AE19-62706E023703}">
                      <ahyp:hlinkClr xmlns:ahyp="http://schemas.microsoft.com/office/drawing/2018/hyperlinkcolor" val="tx"/>
                    </a:ext>
                  </a:extLst>
                </a:hlinkClick>
              </a:rPr>
              <a:t>師</a:t>
            </a:r>
            <a:r>
              <a:rPr lang="zh-TW" altLang="en-US" dirty="0">
                <a:solidFill>
                  <a:srgbClr val="202122"/>
                </a:solidFill>
                <a:latin typeface="Arial" panose="020B0604020202020204" pitchFamily="34" charset="0"/>
              </a:rPr>
              <a:t>第五二四團（團長</a:t>
            </a:r>
            <a:r>
              <a:rPr lang="zh-TW" altLang="en-US" dirty="0">
                <a:solidFill>
                  <a:srgbClr val="3366CC"/>
                </a:solidFill>
                <a:latin typeface="Arial" panose="020B0604020202020204" pitchFamily="34" charset="0"/>
                <a:hlinkClick r:id="rId32" tooltip="韓憲元">
                  <a:extLst>
                    <a:ext uri="{A12FA001-AC4F-418D-AE19-62706E023703}">
                      <ahyp:hlinkClr xmlns:ahyp="http://schemas.microsoft.com/office/drawing/2018/hyperlinkcolor" val="tx"/>
                    </a:ext>
                  </a:extLst>
                </a:hlinkClick>
              </a:rPr>
              <a:t>韓憲元</a:t>
            </a:r>
            <a:r>
              <a:rPr lang="zh-TW" altLang="en-US" dirty="0">
                <a:solidFill>
                  <a:srgbClr val="202122"/>
                </a:solidFill>
                <a:latin typeface="Arial" panose="020B0604020202020204" pitchFamily="34" charset="0"/>
              </a:rPr>
              <a:t>，廣東文昌人，黃埔三期步兵科畢業）接到命令要求隨師向西撤退。晚</a:t>
            </a:r>
            <a:r>
              <a:rPr lang="en-US" altLang="zh-TW" dirty="0">
                <a:solidFill>
                  <a:srgbClr val="202122"/>
                </a:solidFill>
                <a:latin typeface="Arial" panose="020B0604020202020204" pitchFamily="34" charset="0"/>
              </a:rPr>
              <a:t>10</a:t>
            </a:r>
            <a:r>
              <a:rPr lang="zh-TW" altLang="en-US" dirty="0">
                <a:solidFill>
                  <a:srgbClr val="202122"/>
                </a:solidFill>
                <a:latin typeface="Arial" panose="020B0604020202020204" pitchFamily="34" charset="0"/>
              </a:rPr>
              <a:t>點，第一營營長楊瑞符至團部取得撤退命令，回營下令各連撤退。但隨即又被召回團部等候，待團附</a:t>
            </a:r>
            <a:r>
              <a:rPr lang="zh-TW" altLang="en-US" dirty="0">
                <a:solidFill>
                  <a:srgbClr val="3366CC"/>
                </a:solidFill>
                <a:latin typeface="Arial" panose="020B0604020202020204" pitchFamily="34" charset="0"/>
                <a:hlinkClick r:id="rId33" tooltip="謝晉元">
                  <a:extLst>
                    <a:ext uri="{A12FA001-AC4F-418D-AE19-62706E023703}">
                      <ahyp:hlinkClr xmlns:ahyp="http://schemas.microsoft.com/office/drawing/2018/hyperlinkcolor" val="tx"/>
                    </a:ext>
                  </a:extLst>
                </a:hlinkClick>
              </a:rPr>
              <a:t>謝晉元</a:t>
            </a:r>
            <a:r>
              <a:rPr lang="zh-TW" altLang="en-US" dirty="0">
                <a:solidFill>
                  <a:srgbClr val="202122"/>
                </a:solidFill>
                <a:latin typeface="Arial" panose="020B0604020202020204" pitchFamily="34" charset="0"/>
              </a:rPr>
              <a:t>從師部（此時在</a:t>
            </a:r>
            <a:r>
              <a:rPr lang="zh-TW" altLang="en-US" dirty="0">
                <a:solidFill>
                  <a:srgbClr val="3366CC"/>
                </a:solidFill>
                <a:latin typeface="Arial" panose="020B0604020202020204" pitchFamily="34" charset="0"/>
                <a:hlinkClick r:id="rId34" tooltip="四行倉庫">
                  <a:extLst>
                    <a:ext uri="{A12FA001-AC4F-418D-AE19-62706E023703}">
                      <ahyp:hlinkClr xmlns:ahyp="http://schemas.microsoft.com/office/drawing/2018/hyperlinkcolor" val="tx"/>
                    </a:ext>
                  </a:extLst>
                </a:hlinkClick>
              </a:rPr>
              <a:t>四行倉庫</a:t>
            </a:r>
            <a:r>
              <a:rPr lang="zh-TW" altLang="en-US" dirty="0">
                <a:solidFill>
                  <a:srgbClr val="202122"/>
                </a:solidFill>
                <a:latin typeface="Arial" panose="020B0604020202020204" pitchFamily="34" charset="0"/>
              </a:rPr>
              <a:t>）回來出示師長孫元良手令，命令留下第一營防守</a:t>
            </a:r>
            <a:r>
              <a:rPr lang="zh-TW" altLang="en-US" dirty="0">
                <a:solidFill>
                  <a:srgbClr val="3366CC"/>
                </a:solidFill>
                <a:latin typeface="Arial" panose="020B0604020202020204" pitchFamily="34" charset="0"/>
                <a:hlinkClick r:id="rId35" tooltip="四行倉庫">
                  <a:extLst>
                    <a:ext uri="{A12FA001-AC4F-418D-AE19-62706E023703}">
                      <ahyp:hlinkClr xmlns:ahyp="http://schemas.microsoft.com/office/drawing/2018/hyperlinkcolor" val="tx"/>
                    </a:ext>
                  </a:extLst>
                </a:hlinkClick>
              </a:rPr>
              <a:t>四行倉庫</a:t>
            </a:r>
            <a:r>
              <a:rPr lang="en-US" altLang="zh-TW" baseline="30000" dirty="0">
                <a:solidFill>
                  <a:srgbClr val="3366CC"/>
                </a:solidFill>
                <a:latin typeface="Arial" panose="020B0604020202020204" pitchFamily="34" charset="0"/>
                <a:hlinkClick r:id="rId36">
                  <a:extLst>
                    <a:ext uri="{A12FA001-AC4F-418D-AE19-62706E023703}">
                      <ahyp:hlinkClr xmlns:ahyp="http://schemas.microsoft.com/office/drawing/2018/hyperlinkcolor" val="tx"/>
                    </a:ext>
                  </a:extLst>
                </a:hlinkClick>
              </a:rPr>
              <a:t>[9]</a:t>
            </a:r>
            <a:r>
              <a:rPr lang="zh-TW" altLang="en-US" dirty="0">
                <a:solidFill>
                  <a:srgbClr val="202122"/>
                </a:solidFill>
                <a:latin typeface="Arial" panose="020B0604020202020204" pitchFamily="34" charset="0"/>
              </a:rPr>
              <a:t>，最後孫元良僅留下國民革命軍第</a:t>
            </a:r>
            <a:r>
              <a:rPr lang="en-US" altLang="zh-TW" dirty="0">
                <a:solidFill>
                  <a:srgbClr val="202122"/>
                </a:solidFill>
                <a:latin typeface="Arial" panose="020B0604020202020204" pitchFamily="34" charset="0"/>
              </a:rPr>
              <a:t>88</a:t>
            </a:r>
            <a:r>
              <a:rPr lang="zh-TW" altLang="en-US" dirty="0">
                <a:solidFill>
                  <a:srgbClr val="202122"/>
                </a:solidFill>
                <a:latin typeface="Arial" panose="020B0604020202020204" pitchFamily="34" charset="0"/>
              </a:rPr>
              <a:t>師第</a:t>
            </a:r>
            <a:r>
              <a:rPr lang="en-US" altLang="zh-TW" dirty="0">
                <a:solidFill>
                  <a:srgbClr val="202122"/>
                </a:solidFill>
                <a:latin typeface="Arial" panose="020B0604020202020204" pitchFamily="34" charset="0"/>
              </a:rPr>
              <a:t>524</a:t>
            </a:r>
            <a:r>
              <a:rPr lang="zh-TW" altLang="en-US" dirty="0">
                <a:solidFill>
                  <a:srgbClr val="202122"/>
                </a:solidFill>
                <a:latin typeface="Arial" panose="020B0604020202020204" pitchFamily="34" charset="0"/>
              </a:rPr>
              <a:t>團第一營防守四行倉庫</a:t>
            </a:r>
            <a:r>
              <a:rPr lang="en-US" altLang="zh-TW" baseline="30000" dirty="0">
                <a:solidFill>
                  <a:srgbClr val="3366CC"/>
                </a:solidFill>
                <a:latin typeface="Arial" panose="020B0604020202020204" pitchFamily="34" charset="0"/>
                <a:hlinkClick r:id="rId37">
                  <a:extLst>
                    <a:ext uri="{A12FA001-AC4F-418D-AE19-62706E023703}">
                      <ahyp:hlinkClr xmlns:ahyp="http://schemas.microsoft.com/office/drawing/2018/hyperlinkcolor" val="tx"/>
                    </a:ext>
                  </a:extLst>
                </a:hlinkClick>
              </a:rPr>
              <a:t>[10]</a:t>
            </a:r>
            <a:r>
              <a:rPr lang="en-US" altLang="zh-TW" baseline="30000" dirty="0">
                <a:solidFill>
                  <a:srgbClr val="202122"/>
                </a:solidFill>
                <a:latin typeface="Arial" panose="020B0604020202020204" pitchFamily="34" charset="0"/>
              </a:rPr>
              <a:t>:79</a:t>
            </a:r>
            <a:r>
              <a:rPr lang="zh-TW" altLang="en-US" dirty="0">
                <a:solidFill>
                  <a:srgbClr val="202122"/>
                </a:solidFill>
                <a:latin typeface="Arial" panose="020B0604020202020204" pitchFamily="34" charset="0"/>
              </a:rPr>
              <a:t>。</a:t>
            </a:r>
          </a:p>
          <a:p>
            <a:r>
              <a:rPr lang="zh-TW" altLang="en-US" dirty="0">
                <a:solidFill>
                  <a:srgbClr val="202122"/>
                </a:solidFill>
                <a:latin typeface="Arial" panose="020B0604020202020204" pitchFamily="34" charset="0"/>
              </a:rPr>
              <a:t>四行倉庫是一座</a:t>
            </a:r>
            <a:r>
              <a:rPr lang="en-US" altLang="zh-TW" dirty="0">
                <a:solidFill>
                  <a:srgbClr val="202122"/>
                </a:solidFill>
                <a:latin typeface="Arial" panose="020B0604020202020204" pitchFamily="34" charset="0"/>
              </a:rPr>
              <a:t>25</a:t>
            </a:r>
            <a:r>
              <a:rPr lang="zh-TW" altLang="en-US" dirty="0">
                <a:solidFill>
                  <a:srgbClr val="202122"/>
                </a:solidFill>
                <a:latin typeface="Arial" panose="020B0604020202020204" pitchFamily="34" charset="0"/>
              </a:rPr>
              <a:t>米高之混凝土建築，原是</a:t>
            </a:r>
            <a:r>
              <a:rPr lang="zh-TW" altLang="en-US" dirty="0">
                <a:solidFill>
                  <a:srgbClr val="3366CC"/>
                </a:solidFill>
                <a:latin typeface="Arial" panose="020B0604020202020204" pitchFamily="34" charset="0"/>
                <a:hlinkClick r:id="rId38" tooltip="金城銀行">
                  <a:extLst>
                    <a:ext uri="{A12FA001-AC4F-418D-AE19-62706E023703}">
                      <ahyp:hlinkClr xmlns:ahyp="http://schemas.microsoft.com/office/drawing/2018/hyperlinkcolor" val="tx"/>
                    </a:ext>
                  </a:extLst>
                </a:hlinkClick>
              </a:rPr>
              <a:t>金城銀行</a:t>
            </a:r>
            <a:r>
              <a:rPr lang="zh-TW" altLang="en-US" dirty="0">
                <a:solidFill>
                  <a:srgbClr val="202122"/>
                </a:solidFill>
                <a:latin typeface="Arial" panose="020B0604020202020204" pitchFamily="34" charset="0"/>
              </a:rPr>
              <a:t>、</a:t>
            </a:r>
            <a:r>
              <a:rPr lang="zh-TW" altLang="en-US" dirty="0">
                <a:solidFill>
                  <a:srgbClr val="3366CC"/>
                </a:solidFill>
                <a:latin typeface="Arial" panose="020B0604020202020204" pitchFamily="34" charset="0"/>
                <a:hlinkClick r:id="rId39" tooltip="中南銀行">
                  <a:extLst>
                    <a:ext uri="{A12FA001-AC4F-418D-AE19-62706E023703}">
                      <ahyp:hlinkClr xmlns:ahyp="http://schemas.microsoft.com/office/drawing/2018/hyperlinkcolor" val="tx"/>
                    </a:ext>
                  </a:extLst>
                </a:hlinkClick>
              </a:rPr>
              <a:t>中南銀行</a:t>
            </a:r>
            <a:r>
              <a:rPr lang="zh-TW" altLang="en-US" dirty="0">
                <a:solidFill>
                  <a:srgbClr val="202122"/>
                </a:solidFill>
                <a:latin typeface="Arial" panose="020B0604020202020204" pitchFamily="34" charset="0"/>
              </a:rPr>
              <a:t>、</a:t>
            </a:r>
            <a:r>
              <a:rPr lang="zh-TW" altLang="en-US" dirty="0">
                <a:solidFill>
                  <a:srgbClr val="3366CC"/>
                </a:solidFill>
                <a:latin typeface="Arial" panose="020B0604020202020204" pitchFamily="34" charset="0"/>
                <a:hlinkClick r:id="rId40" tooltip="大陸銀行">
                  <a:extLst>
                    <a:ext uri="{A12FA001-AC4F-418D-AE19-62706E023703}">
                      <ahyp:hlinkClr xmlns:ahyp="http://schemas.microsoft.com/office/drawing/2018/hyperlinkcolor" val="tx"/>
                    </a:ext>
                  </a:extLst>
                </a:hlinkClick>
              </a:rPr>
              <a:t>大陸銀行</a:t>
            </a:r>
            <a:r>
              <a:rPr lang="zh-TW" altLang="en-US" dirty="0">
                <a:solidFill>
                  <a:srgbClr val="202122"/>
                </a:solidFill>
                <a:latin typeface="Arial" panose="020B0604020202020204" pitchFamily="34" charset="0"/>
              </a:rPr>
              <a:t>、</a:t>
            </a:r>
            <a:r>
              <a:rPr lang="zh-TW" altLang="en-US" dirty="0">
                <a:solidFill>
                  <a:srgbClr val="3366CC"/>
                </a:solidFill>
                <a:latin typeface="Arial" panose="020B0604020202020204" pitchFamily="34" charset="0"/>
                <a:hlinkClick r:id="rId41" tooltip="鹽業銀行">
                  <a:extLst>
                    <a:ext uri="{A12FA001-AC4F-418D-AE19-62706E023703}">
                      <ahyp:hlinkClr xmlns:ahyp="http://schemas.microsoft.com/office/drawing/2018/hyperlinkcolor" val="tx"/>
                    </a:ext>
                  </a:extLst>
                </a:hlinkClick>
              </a:rPr>
              <a:t>鹽業銀行</a:t>
            </a:r>
            <a:r>
              <a:rPr lang="zh-TW" altLang="en-US" dirty="0">
                <a:solidFill>
                  <a:srgbClr val="202122"/>
                </a:solidFill>
                <a:latin typeface="Arial" panose="020B0604020202020204" pitchFamily="34" charset="0"/>
              </a:rPr>
              <a:t>等</a:t>
            </a:r>
            <a:r>
              <a:rPr lang="zh-TW" altLang="en-US" dirty="0">
                <a:solidFill>
                  <a:srgbClr val="3366CC"/>
                </a:solidFill>
                <a:latin typeface="Arial" panose="020B0604020202020204" pitchFamily="34" charset="0"/>
                <a:hlinkClick r:id="rId42" tooltip="北四行">
                  <a:extLst>
                    <a:ext uri="{A12FA001-AC4F-418D-AE19-62706E023703}">
                      <ahyp:hlinkClr xmlns:ahyp="http://schemas.microsoft.com/office/drawing/2018/hyperlinkcolor" val="tx"/>
                    </a:ext>
                  </a:extLst>
                </a:hlinkClick>
              </a:rPr>
              <a:t>北四行</a:t>
            </a:r>
            <a:r>
              <a:rPr lang="zh-TW" altLang="en-US" dirty="0">
                <a:solidFill>
                  <a:srgbClr val="202122"/>
                </a:solidFill>
                <a:latin typeface="Arial" panose="020B0604020202020204" pitchFamily="34" charset="0"/>
              </a:rPr>
              <a:t>合資建設之倉庫</a:t>
            </a:r>
            <a:r>
              <a:rPr lang="en-US" altLang="zh-TW" baseline="30000" dirty="0">
                <a:solidFill>
                  <a:srgbClr val="3366CC"/>
                </a:solidFill>
                <a:latin typeface="Arial" panose="020B0604020202020204" pitchFamily="34" charset="0"/>
                <a:hlinkClick r:id="rId29">
                  <a:extLst>
                    <a:ext uri="{A12FA001-AC4F-418D-AE19-62706E023703}">
                      <ahyp:hlinkClr xmlns:ahyp="http://schemas.microsoft.com/office/drawing/2018/hyperlinkcolor" val="tx"/>
                    </a:ext>
                  </a:extLst>
                </a:hlinkClick>
              </a:rPr>
              <a:t>[8]</a:t>
            </a:r>
            <a:r>
              <a:rPr lang="zh-TW" altLang="en-US" dirty="0">
                <a:solidFill>
                  <a:srgbClr val="202122"/>
                </a:solidFill>
                <a:latin typeface="Arial" panose="020B0604020202020204" pitchFamily="34" charset="0"/>
              </a:rPr>
              <a:t>。</a:t>
            </a:r>
          </a:p>
        </p:txBody>
      </p:sp>
      <p:sp>
        <p:nvSpPr>
          <p:cNvPr id="1127" name="文字方塊 1126">
            <a:extLst>
              <a:ext uri="{FF2B5EF4-FFF2-40B4-BE49-F238E27FC236}">
                <a16:creationId xmlns:a16="http://schemas.microsoft.com/office/drawing/2014/main" id="{691901AD-A3E4-45DE-9BEA-D8600A53273B}"/>
              </a:ext>
            </a:extLst>
          </p:cNvPr>
          <p:cNvSpPr txBox="1"/>
          <p:nvPr/>
        </p:nvSpPr>
        <p:spPr>
          <a:xfrm>
            <a:off x="813816" y="303753"/>
            <a:ext cx="3849624" cy="707886"/>
          </a:xfrm>
          <a:prstGeom prst="rect">
            <a:avLst/>
          </a:prstGeom>
          <a:noFill/>
        </p:spPr>
        <p:txBody>
          <a:bodyPr wrap="square" rtlCol="0">
            <a:spAutoFit/>
          </a:bodyPr>
          <a:lstStyle/>
          <a:p>
            <a:r>
              <a:rPr lang="zh-TW" altLang="en-US" sz="4000" b="1" dirty="0">
                <a:solidFill>
                  <a:srgbClr val="00B0F0"/>
                </a:solidFill>
              </a:rPr>
              <a:t>四行倉庫的歷史</a:t>
            </a:r>
          </a:p>
        </p:txBody>
      </p:sp>
      <p:sp>
        <p:nvSpPr>
          <p:cNvPr id="1128" name="矩形 1127">
            <a:extLst>
              <a:ext uri="{FF2B5EF4-FFF2-40B4-BE49-F238E27FC236}">
                <a16:creationId xmlns:a16="http://schemas.microsoft.com/office/drawing/2014/main" id="{49ED16B0-B4E6-4DEE-A6E8-72D1CC837724}"/>
              </a:ext>
            </a:extLst>
          </p:cNvPr>
          <p:cNvSpPr/>
          <p:nvPr/>
        </p:nvSpPr>
        <p:spPr>
          <a:xfrm>
            <a:off x="1591056" y="5418642"/>
            <a:ext cx="3959352" cy="369332"/>
          </a:xfrm>
          <a:prstGeom prst="rect">
            <a:avLst/>
          </a:prstGeom>
        </p:spPr>
        <p:txBody>
          <a:bodyPr wrap="square">
            <a:spAutoFit/>
          </a:bodyPr>
          <a:lstStyle/>
          <a:p>
            <a:r>
              <a:rPr lang="zh-TW" altLang="en-US" dirty="0"/>
              <a:t>https://zh.wikipedia.org/zh-tw/</a:t>
            </a:r>
          </a:p>
        </p:txBody>
      </p:sp>
      <p:sp>
        <p:nvSpPr>
          <p:cNvPr id="1129" name="文字方塊 1128">
            <a:extLst>
              <a:ext uri="{FF2B5EF4-FFF2-40B4-BE49-F238E27FC236}">
                <a16:creationId xmlns:a16="http://schemas.microsoft.com/office/drawing/2014/main" id="{8A3434AA-9EE4-4AA6-900C-4FFE1391C3DE}"/>
              </a:ext>
            </a:extLst>
          </p:cNvPr>
          <p:cNvSpPr txBox="1"/>
          <p:nvPr/>
        </p:nvSpPr>
        <p:spPr>
          <a:xfrm>
            <a:off x="460250" y="5405739"/>
            <a:ext cx="1350262" cy="369332"/>
          </a:xfrm>
          <a:prstGeom prst="rect">
            <a:avLst/>
          </a:prstGeom>
          <a:noFill/>
        </p:spPr>
        <p:txBody>
          <a:bodyPr wrap="square" rtlCol="0">
            <a:spAutoFit/>
          </a:bodyPr>
          <a:lstStyle/>
          <a:p>
            <a:r>
              <a:rPr lang="zh-TW" altLang="en-US" dirty="0"/>
              <a:t>資料來源：</a:t>
            </a:r>
          </a:p>
        </p:txBody>
      </p:sp>
      <p:pic>
        <p:nvPicPr>
          <p:cNvPr id="1026" name="Picture 2" descr="330px-Sihang_Warehouse_map_trad_update.svg">
            <a:extLst>
              <a:ext uri="{FF2B5EF4-FFF2-40B4-BE49-F238E27FC236}">
                <a16:creationId xmlns:a16="http://schemas.microsoft.com/office/drawing/2014/main" id="{17F7C49C-02A3-4BE9-9207-17BE8A9340CC}"/>
              </a:ext>
            </a:extLst>
          </p:cNvPr>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173785" y="1992145"/>
            <a:ext cx="4704325" cy="2872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51742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375AB7A-B6CE-4A7A-A442-D3CFFD75B2D5}"/>
              </a:ext>
            </a:extLst>
          </p:cNvPr>
          <p:cNvSpPr>
            <a:spLocks noGrp="1"/>
          </p:cNvSpPr>
          <p:nvPr>
            <p:ph type="title"/>
          </p:nvPr>
        </p:nvSpPr>
        <p:spPr/>
        <p:txBody>
          <a:bodyPr/>
          <a:lstStyle/>
          <a:p>
            <a:r>
              <a:rPr lang="zh-TW" altLang="en-US" dirty="0"/>
              <a:t>準備要回台灣了</a:t>
            </a:r>
            <a:r>
              <a:rPr lang="en-US" altLang="zh-TW" dirty="0"/>
              <a:t>in</a:t>
            </a:r>
            <a:r>
              <a:rPr lang="zh-TW" altLang="en-US" dirty="0"/>
              <a:t>上海虹橋</a:t>
            </a:r>
            <a:r>
              <a:rPr lang="en-US" altLang="zh-TW" sz="2800" dirty="0"/>
              <a:t>[</a:t>
            </a:r>
            <a:r>
              <a:rPr lang="zh-TW" altLang="en-US" sz="2800" dirty="0"/>
              <a:t>每天步行上萬步快累死了</a:t>
            </a:r>
            <a:r>
              <a:rPr lang="en-US" altLang="zh-TW" sz="2800" dirty="0"/>
              <a:t>]</a:t>
            </a:r>
            <a:endParaRPr lang="zh-TW" altLang="en-US" sz="2800" dirty="0"/>
          </a:p>
        </p:txBody>
      </p:sp>
      <p:pic>
        <p:nvPicPr>
          <p:cNvPr id="4" name="圖片 3">
            <a:extLst>
              <a:ext uri="{FF2B5EF4-FFF2-40B4-BE49-F238E27FC236}">
                <a16:creationId xmlns:a16="http://schemas.microsoft.com/office/drawing/2014/main" id="{DD6ECB3E-5EBB-4F16-8DE5-FA40DECADD76}"/>
              </a:ext>
            </a:extLst>
          </p:cNvPr>
          <p:cNvPicPr>
            <a:picLocks noChangeAspect="1"/>
          </p:cNvPicPr>
          <p:nvPr/>
        </p:nvPicPr>
        <p:blipFill>
          <a:blip r:embed="rId2"/>
          <a:stretch>
            <a:fillRect/>
          </a:stretch>
        </p:blipFill>
        <p:spPr>
          <a:xfrm>
            <a:off x="905256" y="2110232"/>
            <a:ext cx="3437382" cy="4583176"/>
          </a:xfrm>
          <a:prstGeom prst="rect">
            <a:avLst/>
          </a:prstGeom>
        </p:spPr>
      </p:pic>
      <p:pic>
        <p:nvPicPr>
          <p:cNvPr id="6" name="圖片 5">
            <a:extLst>
              <a:ext uri="{FF2B5EF4-FFF2-40B4-BE49-F238E27FC236}">
                <a16:creationId xmlns:a16="http://schemas.microsoft.com/office/drawing/2014/main" id="{103D31AF-D758-4B2C-816C-1AB96A8D42E0}"/>
              </a:ext>
            </a:extLst>
          </p:cNvPr>
          <p:cNvPicPr>
            <a:picLocks noChangeAspect="1"/>
          </p:cNvPicPr>
          <p:nvPr/>
        </p:nvPicPr>
        <p:blipFill>
          <a:blip r:embed="rId3"/>
          <a:stretch>
            <a:fillRect/>
          </a:stretch>
        </p:blipFill>
        <p:spPr>
          <a:xfrm>
            <a:off x="5163312" y="2185416"/>
            <a:ext cx="3504438" cy="4507992"/>
          </a:xfrm>
          <a:prstGeom prst="rect">
            <a:avLst/>
          </a:prstGeom>
        </p:spPr>
      </p:pic>
    </p:spTree>
    <p:extLst>
      <p:ext uri="{BB962C8B-B14F-4D97-AF65-F5344CB8AC3E}">
        <p14:creationId xmlns:p14="http://schemas.microsoft.com/office/powerpoint/2010/main" val="19169336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E197216-4BEC-4AD9-8977-140C1DF32160}"/>
              </a:ext>
            </a:extLst>
          </p:cNvPr>
          <p:cNvSpPr>
            <a:spLocks noGrp="1"/>
          </p:cNvSpPr>
          <p:nvPr>
            <p:ph type="title"/>
          </p:nvPr>
        </p:nvSpPr>
        <p:spPr/>
        <p:txBody>
          <a:bodyPr/>
          <a:lstStyle/>
          <a:p>
            <a:r>
              <a:rPr lang="zh-TW" altLang="en-US" dirty="0"/>
              <a:t>宜蘭之旅</a:t>
            </a:r>
            <a:r>
              <a:rPr lang="en-US" altLang="zh-TW" dirty="0"/>
              <a:t>-8/24-8/26</a:t>
            </a:r>
            <a:endParaRPr lang="zh-TW" altLang="en-US" dirty="0"/>
          </a:p>
        </p:txBody>
      </p:sp>
      <p:pic>
        <p:nvPicPr>
          <p:cNvPr id="4" name="圖片 3">
            <a:extLst>
              <a:ext uri="{FF2B5EF4-FFF2-40B4-BE49-F238E27FC236}">
                <a16:creationId xmlns:a16="http://schemas.microsoft.com/office/drawing/2014/main" id="{1CE65231-B2EE-4B00-9D15-1E8BDDC14545}"/>
              </a:ext>
            </a:extLst>
          </p:cNvPr>
          <p:cNvPicPr>
            <a:picLocks noChangeAspect="1"/>
          </p:cNvPicPr>
          <p:nvPr/>
        </p:nvPicPr>
        <p:blipFill>
          <a:blip r:embed="rId2"/>
          <a:stretch>
            <a:fillRect/>
          </a:stretch>
        </p:blipFill>
        <p:spPr>
          <a:xfrm>
            <a:off x="850392" y="2112604"/>
            <a:ext cx="3017520" cy="4626524"/>
          </a:xfrm>
          <a:prstGeom prst="rect">
            <a:avLst/>
          </a:prstGeom>
        </p:spPr>
      </p:pic>
      <p:pic>
        <p:nvPicPr>
          <p:cNvPr id="6" name="圖片 5">
            <a:extLst>
              <a:ext uri="{FF2B5EF4-FFF2-40B4-BE49-F238E27FC236}">
                <a16:creationId xmlns:a16="http://schemas.microsoft.com/office/drawing/2014/main" id="{9AED4661-3220-429F-A782-EE2A4403F408}"/>
              </a:ext>
            </a:extLst>
          </p:cNvPr>
          <p:cNvPicPr>
            <a:picLocks noChangeAspect="1"/>
          </p:cNvPicPr>
          <p:nvPr/>
        </p:nvPicPr>
        <p:blipFill>
          <a:blip r:embed="rId3"/>
          <a:stretch>
            <a:fillRect/>
          </a:stretch>
        </p:blipFill>
        <p:spPr>
          <a:xfrm>
            <a:off x="4409148" y="2204044"/>
            <a:ext cx="5530380" cy="3785276"/>
          </a:xfrm>
          <a:prstGeom prst="rect">
            <a:avLst/>
          </a:prstGeom>
        </p:spPr>
      </p:pic>
    </p:spTree>
    <p:extLst>
      <p:ext uri="{BB962C8B-B14F-4D97-AF65-F5344CB8AC3E}">
        <p14:creationId xmlns:p14="http://schemas.microsoft.com/office/powerpoint/2010/main" val="1653544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73B3AC9-B2C7-4BB5-BEC0-F47FF5D7252B}"/>
              </a:ext>
            </a:extLst>
          </p:cNvPr>
          <p:cNvSpPr>
            <a:spLocks noGrp="1"/>
          </p:cNvSpPr>
          <p:nvPr>
            <p:ph type="title"/>
          </p:nvPr>
        </p:nvSpPr>
        <p:spPr>
          <a:xfrm>
            <a:off x="631614" y="664464"/>
            <a:ext cx="8596668" cy="1320800"/>
          </a:xfrm>
        </p:spPr>
        <p:txBody>
          <a:bodyPr>
            <a:normAutofit/>
          </a:bodyPr>
          <a:lstStyle/>
          <a:p>
            <a:r>
              <a:rPr lang="zh-TW" altLang="en-US" dirty="0"/>
              <a:t>宜蘭傳藝中心</a:t>
            </a:r>
            <a:r>
              <a:rPr lang="en-US" altLang="zh-TW" dirty="0"/>
              <a:t>-</a:t>
            </a:r>
            <a:r>
              <a:rPr lang="zh-TW" altLang="en-US" dirty="0"/>
              <a:t>舉人之力</a:t>
            </a:r>
            <a:r>
              <a:rPr lang="en-US" altLang="zh-TW" dirty="0"/>
              <a:t>[</a:t>
            </a:r>
            <a:r>
              <a:rPr lang="zh-TW" altLang="en-US" dirty="0"/>
              <a:t>裡面的展示品可以拿起來玩喔</a:t>
            </a:r>
            <a:r>
              <a:rPr lang="en-US" altLang="zh-TW" dirty="0"/>
              <a:t>!]</a:t>
            </a:r>
            <a:endParaRPr lang="zh-TW" altLang="en-US" dirty="0"/>
          </a:p>
        </p:txBody>
      </p:sp>
      <p:pic>
        <p:nvPicPr>
          <p:cNvPr id="4" name="圖片 3">
            <a:extLst>
              <a:ext uri="{FF2B5EF4-FFF2-40B4-BE49-F238E27FC236}">
                <a16:creationId xmlns:a16="http://schemas.microsoft.com/office/drawing/2014/main" id="{F530B55D-3A7B-41C5-B6D1-5D1F9C83EA0E}"/>
              </a:ext>
            </a:extLst>
          </p:cNvPr>
          <p:cNvPicPr>
            <a:picLocks noChangeAspect="1"/>
          </p:cNvPicPr>
          <p:nvPr/>
        </p:nvPicPr>
        <p:blipFill>
          <a:blip r:embed="rId2"/>
          <a:stretch>
            <a:fillRect/>
          </a:stretch>
        </p:blipFill>
        <p:spPr>
          <a:xfrm>
            <a:off x="6677204" y="3931348"/>
            <a:ext cx="4959096" cy="2789492"/>
          </a:xfrm>
          <a:prstGeom prst="rect">
            <a:avLst/>
          </a:prstGeom>
        </p:spPr>
      </p:pic>
      <p:pic>
        <p:nvPicPr>
          <p:cNvPr id="6" name="圖片 5">
            <a:extLst>
              <a:ext uri="{FF2B5EF4-FFF2-40B4-BE49-F238E27FC236}">
                <a16:creationId xmlns:a16="http://schemas.microsoft.com/office/drawing/2014/main" id="{663A779E-D64C-4FCF-8B98-81BD0E11F65A}"/>
              </a:ext>
            </a:extLst>
          </p:cNvPr>
          <p:cNvPicPr>
            <a:picLocks noChangeAspect="1"/>
          </p:cNvPicPr>
          <p:nvPr/>
        </p:nvPicPr>
        <p:blipFill>
          <a:blip r:embed="rId3"/>
          <a:stretch>
            <a:fillRect/>
          </a:stretch>
        </p:blipFill>
        <p:spPr>
          <a:xfrm>
            <a:off x="758952" y="2107524"/>
            <a:ext cx="2785300" cy="4342044"/>
          </a:xfrm>
          <a:prstGeom prst="rect">
            <a:avLst/>
          </a:prstGeom>
        </p:spPr>
      </p:pic>
      <p:pic>
        <p:nvPicPr>
          <p:cNvPr id="8" name="圖片 7">
            <a:extLst>
              <a:ext uri="{FF2B5EF4-FFF2-40B4-BE49-F238E27FC236}">
                <a16:creationId xmlns:a16="http://schemas.microsoft.com/office/drawing/2014/main" id="{A103CDF3-0339-4AEC-8017-C69C66C7D3F2}"/>
              </a:ext>
            </a:extLst>
          </p:cNvPr>
          <p:cNvPicPr>
            <a:picLocks noChangeAspect="1"/>
          </p:cNvPicPr>
          <p:nvPr/>
        </p:nvPicPr>
        <p:blipFill>
          <a:blip r:embed="rId4"/>
          <a:stretch>
            <a:fillRect/>
          </a:stretch>
        </p:blipFill>
        <p:spPr>
          <a:xfrm>
            <a:off x="3700557" y="2107524"/>
            <a:ext cx="4706409" cy="2647356"/>
          </a:xfrm>
          <a:prstGeom prst="rect">
            <a:avLst/>
          </a:prstGeom>
        </p:spPr>
      </p:pic>
    </p:spTree>
    <p:extLst>
      <p:ext uri="{BB962C8B-B14F-4D97-AF65-F5344CB8AC3E}">
        <p14:creationId xmlns:p14="http://schemas.microsoft.com/office/powerpoint/2010/main" val="24818393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FF3F6C3-881B-4D5A-A366-5AD19F8F26C6}"/>
              </a:ext>
            </a:extLst>
          </p:cNvPr>
          <p:cNvSpPr>
            <a:spLocks noGrp="1"/>
          </p:cNvSpPr>
          <p:nvPr>
            <p:ph type="title"/>
          </p:nvPr>
        </p:nvSpPr>
        <p:spPr>
          <a:xfrm>
            <a:off x="1253406" y="2383536"/>
            <a:ext cx="8596668" cy="1320800"/>
          </a:xfrm>
        </p:spPr>
        <p:txBody>
          <a:bodyPr/>
          <a:lstStyle/>
          <a:p>
            <a:pPr algn="ctr"/>
            <a:r>
              <a:rPr lang="en-US" altLang="zh-TW" sz="7200" dirty="0"/>
              <a:t>2025</a:t>
            </a:r>
            <a:r>
              <a:rPr lang="zh-TW" altLang="en-US" sz="5400" dirty="0"/>
              <a:t>暑假</a:t>
            </a:r>
            <a:r>
              <a:rPr lang="en-US" altLang="zh-TW" sz="5400" dirty="0"/>
              <a:t>END</a:t>
            </a:r>
            <a:endParaRPr lang="zh-TW" altLang="en-US" sz="5400" dirty="0"/>
          </a:p>
        </p:txBody>
      </p:sp>
    </p:spTree>
    <p:extLst>
      <p:ext uri="{BB962C8B-B14F-4D97-AF65-F5344CB8AC3E}">
        <p14:creationId xmlns:p14="http://schemas.microsoft.com/office/powerpoint/2010/main" val="27610087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7A6B259-1DA3-4F89-950C-EED0480FA323}"/>
              </a:ext>
            </a:extLst>
          </p:cNvPr>
          <p:cNvSpPr>
            <a:spLocks noGrp="1"/>
          </p:cNvSpPr>
          <p:nvPr>
            <p:ph type="title"/>
          </p:nvPr>
        </p:nvSpPr>
        <p:spPr/>
        <p:txBody>
          <a:bodyPr>
            <a:normAutofit/>
          </a:bodyPr>
          <a:lstStyle/>
          <a:p>
            <a:r>
              <a:rPr lang="zh-TW" altLang="en-US" sz="6000" dirty="0"/>
              <a:t>戰爭</a:t>
            </a:r>
            <a:r>
              <a:rPr lang="en-US" altLang="zh-TW" sz="6000" dirty="0"/>
              <a:t>-</a:t>
            </a:r>
            <a:r>
              <a:rPr lang="zh-TW" altLang="en-US" sz="6000" dirty="0"/>
              <a:t>異 域 人 生</a:t>
            </a:r>
          </a:p>
        </p:txBody>
      </p:sp>
      <p:pic>
        <p:nvPicPr>
          <p:cNvPr id="5" name="內容版面配置區 4">
            <a:extLst>
              <a:ext uri="{FF2B5EF4-FFF2-40B4-BE49-F238E27FC236}">
                <a16:creationId xmlns:a16="http://schemas.microsoft.com/office/drawing/2014/main" id="{1B17A9C0-EE90-46BE-AA85-A7F89594F5BB}"/>
              </a:ext>
            </a:extLst>
          </p:cNvPr>
          <p:cNvPicPr>
            <a:picLocks noGrp="1" noChangeAspect="1"/>
          </p:cNvPicPr>
          <p:nvPr>
            <p:ph idx="1"/>
          </p:nvPr>
        </p:nvPicPr>
        <p:blipFill>
          <a:blip r:embed="rId2"/>
          <a:stretch>
            <a:fillRect/>
          </a:stretch>
        </p:blipFill>
        <p:spPr>
          <a:xfrm>
            <a:off x="417576" y="2078069"/>
            <a:ext cx="2911077" cy="3881437"/>
          </a:xfrm>
        </p:spPr>
      </p:pic>
      <p:pic>
        <p:nvPicPr>
          <p:cNvPr id="7" name="圖片 6">
            <a:extLst>
              <a:ext uri="{FF2B5EF4-FFF2-40B4-BE49-F238E27FC236}">
                <a16:creationId xmlns:a16="http://schemas.microsoft.com/office/drawing/2014/main" id="{3488A6B0-20EC-49B6-A1CA-F381F5C1B773}"/>
              </a:ext>
            </a:extLst>
          </p:cNvPr>
          <p:cNvPicPr>
            <a:picLocks noChangeAspect="1"/>
          </p:cNvPicPr>
          <p:nvPr/>
        </p:nvPicPr>
        <p:blipFill>
          <a:blip r:embed="rId3"/>
          <a:stretch>
            <a:fillRect/>
          </a:stretch>
        </p:blipFill>
        <p:spPr>
          <a:xfrm>
            <a:off x="3558540" y="2078069"/>
            <a:ext cx="3089148" cy="3881436"/>
          </a:xfrm>
          <a:prstGeom prst="rect">
            <a:avLst/>
          </a:prstGeom>
        </p:spPr>
      </p:pic>
      <p:pic>
        <p:nvPicPr>
          <p:cNvPr id="9" name="圖片 8">
            <a:extLst>
              <a:ext uri="{FF2B5EF4-FFF2-40B4-BE49-F238E27FC236}">
                <a16:creationId xmlns:a16="http://schemas.microsoft.com/office/drawing/2014/main" id="{81CAA589-DE64-47C7-A5B1-435D185C2351}"/>
              </a:ext>
            </a:extLst>
          </p:cNvPr>
          <p:cNvPicPr>
            <a:picLocks noChangeAspect="1"/>
          </p:cNvPicPr>
          <p:nvPr/>
        </p:nvPicPr>
        <p:blipFill>
          <a:blip r:embed="rId4"/>
          <a:stretch>
            <a:fillRect/>
          </a:stretch>
        </p:blipFill>
        <p:spPr>
          <a:xfrm>
            <a:off x="6693408" y="973836"/>
            <a:ext cx="3974592" cy="2980944"/>
          </a:xfrm>
          <a:prstGeom prst="rect">
            <a:avLst/>
          </a:prstGeom>
        </p:spPr>
      </p:pic>
      <p:pic>
        <p:nvPicPr>
          <p:cNvPr id="11" name="圖片 10">
            <a:extLst>
              <a:ext uri="{FF2B5EF4-FFF2-40B4-BE49-F238E27FC236}">
                <a16:creationId xmlns:a16="http://schemas.microsoft.com/office/drawing/2014/main" id="{F708D554-BDDE-4837-8AAE-274F5E73BE65}"/>
              </a:ext>
            </a:extLst>
          </p:cNvPr>
          <p:cNvPicPr>
            <a:picLocks noChangeAspect="1"/>
          </p:cNvPicPr>
          <p:nvPr/>
        </p:nvPicPr>
        <p:blipFill>
          <a:blip r:embed="rId5"/>
          <a:stretch>
            <a:fillRect/>
          </a:stretch>
        </p:blipFill>
        <p:spPr>
          <a:xfrm>
            <a:off x="6793992" y="4018786"/>
            <a:ext cx="3874008" cy="2546605"/>
          </a:xfrm>
          <a:prstGeom prst="rect">
            <a:avLst/>
          </a:prstGeom>
        </p:spPr>
      </p:pic>
    </p:spTree>
    <p:extLst>
      <p:ext uri="{BB962C8B-B14F-4D97-AF65-F5344CB8AC3E}">
        <p14:creationId xmlns:p14="http://schemas.microsoft.com/office/powerpoint/2010/main" val="39532490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9D38C61-637E-4B50-BD18-9BC30CD78348}"/>
              </a:ext>
            </a:extLst>
          </p:cNvPr>
          <p:cNvSpPr>
            <a:spLocks noGrp="1"/>
          </p:cNvSpPr>
          <p:nvPr>
            <p:ph type="title"/>
          </p:nvPr>
        </p:nvSpPr>
        <p:spPr/>
        <p:txBody>
          <a:bodyPr>
            <a:normAutofit/>
          </a:bodyPr>
          <a:lstStyle/>
          <a:p>
            <a:r>
              <a:rPr lang="zh-TW" altLang="en-US" sz="5400" dirty="0"/>
              <a:t>爸爸小時候的黑白電視機</a:t>
            </a:r>
          </a:p>
        </p:txBody>
      </p:sp>
      <p:pic>
        <p:nvPicPr>
          <p:cNvPr id="5" name="內容版面配置區 4">
            <a:extLst>
              <a:ext uri="{FF2B5EF4-FFF2-40B4-BE49-F238E27FC236}">
                <a16:creationId xmlns:a16="http://schemas.microsoft.com/office/drawing/2014/main" id="{86C2B87D-995E-4A19-A7F8-C8BFFD98D022}"/>
              </a:ext>
            </a:extLst>
          </p:cNvPr>
          <p:cNvPicPr>
            <a:picLocks noGrp="1" noChangeAspect="1"/>
          </p:cNvPicPr>
          <p:nvPr>
            <p:ph idx="1"/>
          </p:nvPr>
        </p:nvPicPr>
        <p:blipFill>
          <a:blip r:embed="rId2"/>
          <a:stretch>
            <a:fillRect/>
          </a:stretch>
        </p:blipFill>
        <p:spPr>
          <a:xfrm>
            <a:off x="852203" y="2197164"/>
            <a:ext cx="4789645" cy="3631827"/>
          </a:xfrm>
        </p:spPr>
      </p:pic>
      <p:pic>
        <p:nvPicPr>
          <p:cNvPr id="8" name="圖片 7">
            <a:extLst>
              <a:ext uri="{FF2B5EF4-FFF2-40B4-BE49-F238E27FC236}">
                <a16:creationId xmlns:a16="http://schemas.microsoft.com/office/drawing/2014/main" id="{5EBC719C-38EB-490E-B329-68A5064B302D}"/>
              </a:ext>
            </a:extLst>
          </p:cNvPr>
          <p:cNvPicPr>
            <a:picLocks noChangeAspect="1"/>
          </p:cNvPicPr>
          <p:nvPr/>
        </p:nvPicPr>
        <p:blipFill>
          <a:blip r:embed="rId3"/>
          <a:stretch>
            <a:fillRect/>
          </a:stretch>
        </p:blipFill>
        <p:spPr>
          <a:xfrm>
            <a:off x="5857377" y="2197163"/>
            <a:ext cx="5077934" cy="3631827"/>
          </a:xfrm>
          <a:prstGeom prst="rect">
            <a:avLst/>
          </a:prstGeom>
        </p:spPr>
      </p:pic>
    </p:spTree>
    <p:extLst>
      <p:ext uri="{BB962C8B-B14F-4D97-AF65-F5344CB8AC3E}">
        <p14:creationId xmlns:p14="http://schemas.microsoft.com/office/powerpoint/2010/main" val="23436012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19B691D-43F8-4B58-A11F-160CB546B6F9}"/>
              </a:ext>
            </a:extLst>
          </p:cNvPr>
          <p:cNvSpPr>
            <a:spLocks noGrp="1"/>
          </p:cNvSpPr>
          <p:nvPr>
            <p:ph type="title"/>
          </p:nvPr>
        </p:nvSpPr>
        <p:spPr>
          <a:xfrm>
            <a:off x="677334" y="609600"/>
            <a:ext cx="6409266" cy="923330"/>
          </a:xfrm>
        </p:spPr>
        <p:txBody>
          <a:bodyPr>
            <a:normAutofit fontScale="90000"/>
          </a:bodyPr>
          <a:lstStyle/>
          <a:p>
            <a:r>
              <a:rPr lang="zh-TW" altLang="en-US" sz="6000" dirty="0"/>
              <a:t>異域孤軍的故事</a:t>
            </a:r>
          </a:p>
        </p:txBody>
      </p:sp>
      <p:pic>
        <p:nvPicPr>
          <p:cNvPr id="4" name="內容版面配置區 3">
            <a:extLst>
              <a:ext uri="{FF2B5EF4-FFF2-40B4-BE49-F238E27FC236}">
                <a16:creationId xmlns:a16="http://schemas.microsoft.com/office/drawing/2014/main" id="{E5303646-C805-4073-B6F9-FD4191980851}"/>
              </a:ext>
            </a:extLst>
          </p:cNvPr>
          <p:cNvPicPr>
            <a:picLocks noGrp="1" noChangeAspect="1"/>
          </p:cNvPicPr>
          <p:nvPr>
            <p:ph idx="1"/>
          </p:nvPr>
        </p:nvPicPr>
        <p:blipFill>
          <a:blip r:embed="rId2"/>
          <a:stretch>
            <a:fillRect/>
          </a:stretch>
        </p:blipFill>
        <p:spPr>
          <a:xfrm>
            <a:off x="7333488" y="402336"/>
            <a:ext cx="3926449" cy="6126480"/>
          </a:xfrm>
          <a:prstGeom prst="rect">
            <a:avLst/>
          </a:prstGeom>
        </p:spPr>
      </p:pic>
      <p:sp>
        <p:nvSpPr>
          <p:cNvPr id="5" name="矩形 4">
            <a:extLst>
              <a:ext uri="{FF2B5EF4-FFF2-40B4-BE49-F238E27FC236}">
                <a16:creationId xmlns:a16="http://schemas.microsoft.com/office/drawing/2014/main" id="{92F7BF5F-5894-48FD-945F-BB1B5D36A819}"/>
              </a:ext>
            </a:extLst>
          </p:cNvPr>
          <p:cNvSpPr/>
          <p:nvPr/>
        </p:nvSpPr>
        <p:spPr>
          <a:xfrm>
            <a:off x="677334" y="1637177"/>
            <a:ext cx="6096000" cy="923330"/>
          </a:xfrm>
          <a:prstGeom prst="rect">
            <a:avLst/>
          </a:prstGeom>
        </p:spPr>
        <p:txBody>
          <a:bodyPr>
            <a:spAutoFit/>
          </a:bodyPr>
          <a:lstStyle/>
          <a:p>
            <a:r>
              <a:rPr lang="zh-TW" altLang="en-US" dirty="0"/>
              <a:t>泰緬孤軍，又稱泰北孤軍、滇緬孤軍，泛指因</a:t>
            </a:r>
            <a:r>
              <a:rPr lang="zh-TW" altLang="en-US" b="1" dirty="0">
                <a:solidFill>
                  <a:srgbClr val="FF0000"/>
                </a:solidFill>
              </a:rPr>
              <a:t>第二次國共內戰</a:t>
            </a:r>
            <a:r>
              <a:rPr lang="zh-TW" altLang="en-US" dirty="0"/>
              <a:t>期間從</a:t>
            </a:r>
            <a:r>
              <a:rPr lang="en-US" altLang="zh-TW" dirty="0"/>
              <a:t>1949</a:t>
            </a:r>
            <a:r>
              <a:rPr lang="zh-TW" altLang="en-US" dirty="0"/>
              <a:t>年到</a:t>
            </a:r>
            <a:r>
              <a:rPr lang="en-US" altLang="zh-TW" dirty="0"/>
              <a:t>1954</a:t>
            </a:r>
            <a:r>
              <a:rPr lang="zh-TW" altLang="en-US" dirty="0"/>
              <a:t>年間自雲南省退入緬甸北境的中華民國國軍</a:t>
            </a:r>
          </a:p>
        </p:txBody>
      </p:sp>
      <p:sp>
        <p:nvSpPr>
          <p:cNvPr id="6" name="矩形 5">
            <a:extLst>
              <a:ext uri="{FF2B5EF4-FFF2-40B4-BE49-F238E27FC236}">
                <a16:creationId xmlns:a16="http://schemas.microsoft.com/office/drawing/2014/main" id="{DE354713-ABDF-4EC7-AB71-C7A73DF1B9FC}"/>
              </a:ext>
            </a:extLst>
          </p:cNvPr>
          <p:cNvSpPr/>
          <p:nvPr/>
        </p:nvSpPr>
        <p:spPr>
          <a:xfrm>
            <a:off x="677334" y="2605211"/>
            <a:ext cx="6096000" cy="923330"/>
          </a:xfrm>
          <a:prstGeom prst="rect">
            <a:avLst/>
          </a:prstGeom>
        </p:spPr>
        <p:txBody>
          <a:bodyPr>
            <a:spAutoFit/>
          </a:bodyPr>
          <a:lstStyle/>
          <a:p>
            <a:r>
              <a:rPr lang="zh-TW" altLang="en-US" dirty="0"/>
              <a:t>民國六十年代早期，一部份的將領如李彌後來率領部隊撤往台灣，麾下軍眷接受中華民國政府安排安居於桃園縣平鎮鄉龍岡的忠貞新村</a:t>
            </a:r>
          </a:p>
        </p:txBody>
      </p:sp>
      <p:sp>
        <p:nvSpPr>
          <p:cNvPr id="7" name="矩形 6">
            <a:extLst>
              <a:ext uri="{FF2B5EF4-FFF2-40B4-BE49-F238E27FC236}">
                <a16:creationId xmlns:a16="http://schemas.microsoft.com/office/drawing/2014/main" id="{6D8700AB-218F-4352-B684-298AE3CC7D13}"/>
              </a:ext>
            </a:extLst>
          </p:cNvPr>
          <p:cNvSpPr/>
          <p:nvPr/>
        </p:nvSpPr>
        <p:spPr>
          <a:xfrm>
            <a:off x="677334" y="3705753"/>
            <a:ext cx="6096000" cy="2062103"/>
          </a:xfrm>
          <a:prstGeom prst="rect">
            <a:avLst/>
          </a:prstGeom>
        </p:spPr>
        <p:txBody>
          <a:bodyPr>
            <a:spAutoFit/>
          </a:bodyPr>
          <a:lstStyle/>
          <a:p>
            <a:r>
              <a:rPr lang="zh-TW" altLang="en-US" sz="2000" b="1" dirty="0">
                <a:solidFill>
                  <a:srgbClr val="FF0000"/>
                </a:solidFill>
              </a:rPr>
              <a:t>第二次國共內戰</a:t>
            </a:r>
            <a:r>
              <a:rPr lang="zh-TW" altLang="en-US" dirty="0"/>
              <a:t>是</a:t>
            </a:r>
            <a:r>
              <a:rPr lang="en-US" altLang="zh-TW" dirty="0"/>
              <a:t>1940</a:t>
            </a:r>
            <a:r>
              <a:rPr lang="zh-TW" altLang="en-US" dirty="0"/>
              <a:t>年代後期，中國國民黨與中國共產黨為爭奪中國統治權而爆發的內戰，主要階段發生於</a:t>
            </a:r>
            <a:r>
              <a:rPr lang="en-US" altLang="zh-TW" dirty="0"/>
              <a:t>1945</a:t>
            </a:r>
            <a:r>
              <a:rPr lang="zh-TW" altLang="en-US" dirty="0"/>
              <a:t>年至</a:t>
            </a:r>
            <a:r>
              <a:rPr lang="en-US" altLang="zh-TW" dirty="0"/>
              <a:t>1950</a:t>
            </a:r>
            <a:r>
              <a:rPr lang="zh-TW" altLang="en-US" dirty="0"/>
              <a:t>年間；此一內戰直接導致中華人民共和國成立、中華民國政府遷臺及兩岸分治的現狀，大幅改變中國的政治版圖和社會結構；中華民國政府實際控制地區限縮至臺澎金馬地區和部分南海諸島，由此展開當代海峽兩岸關係，形成「兩岸問題」。</a:t>
            </a:r>
          </a:p>
        </p:txBody>
      </p:sp>
      <p:sp>
        <p:nvSpPr>
          <p:cNvPr id="8" name="文字方塊 7">
            <a:extLst>
              <a:ext uri="{FF2B5EF4-FFF2-40B4-BE49-F238E27FC236}">
                <a16:creationId xmlns:a16="http://schemas.microsoft.com/office/drawing/2014/main" id="{27BAFD9B-DF0A-4C69-AA74-D865997B66A0}"/>
              </a:ext>
            </a:extLst>
          </p:cNvPr>
          <p:cNvSpPr txBox="1"/>
          <p:nvPr/>
        </p:nvSpPr>
        <p:spPr>
          <a:xfrm>
            <a:off x="794902" y="5882485"/>
            <a:ext cx="5560177" cy="646331"/>
          </a:xfrm>
          <a:prstGeom prst="rect">
            <a:avLst/>
          </a:prstGeom>
          <a:noFill/>
        </p:spPr>
        <p:txBody>
          <a:bodyPr wrap="square" rtlCol="0">
            <a:spAutoFit/>
          </a:bodyPr>
          <a:lstStyle/>
          <a:p>
            <a:r>
              <a:rPr lang="zh-TW" altLang="en-US" dirty="0"/>
              <a:t>資料來源：</a:t>
            </a:r>
            <a:r>
              <a:rPr lang="en-US" altLang="zh-TW" dirty="0"/>
              <a:t>https://zh.wikipedia.org/wiki/</a:t>
            </a:r>
          </a:p>
          <a:p>
            <a:endParaRPr lang="zh-TW" altLang="en-US" dirty="0"/>
          </a:p>
        </p:txBody>
      </p:sp>
    </p:spTree>
    <p:extLst>
      <p:ext uri="{BB962C8B-B14F-4D97-AF65-F5344CB8AC3E}">
        <p14:creationId xmlns:p14="http://schemas.microsoft.com/office/powerpoint/2010/main" val="25089678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81A5BB58-A752-4165-A00C-89F779F1D4D9}"/>
              </a:ext>
            </a:extLst>
          </p:cNvPr>
          <p:cNvPicPr>
            <a:picLocks noChangeAspect="1"/>
          </p:cNvPicPr>
          <p:nvPr/>
        </p:nvPicPr>
        <p:blipFill>
          <a:blip r:embed="rId2"/>
          <a:stretch>
            <a:fillRect/>
          </a:stretch>
        </p:blipFill>
        <p:spPr>
          <a:xfrm>
            <a:off x="4206240" y="2711196"/>
            <a:ext cx="4724400" cy="3543300"/>
          </a:xfrm>
          <a:prstGeom prst="rect">
            <a:avLst/>
          </a:prstGeom>
        </p:spPr>
      </p:pic>
      <p:sp>
        <p:nvSpPr>
          <p:cNvPr id="4" name="標題 3">
            <a:extLst>
              <a:ext uri="{FF2B5EF4-FFF2-40B4-BE49-F238E27FC236}">
                <a16:creationId xmlns:a16="http://schemas.microsoft.com/office/drawing/2014/main" id="{EF8C9069-4BF2-4861-BD90-38373FF04AEA}"/>
              </a:ext>
            </a:extLst>
          </p:cNvPr>
          <p:cNvSpPr>
            <a:spLocks noGrp="1"/>
          </p:cNvSpPr>
          <p:nvPr>
            <p:ph type="title"/>
          </p:nvPr>
        </p:nvSpPr>
        <p:spPr/>
        <p:txBody>
          <a:bodyPr>
            <a:normAutofit/>
          </a:bodyPr>
          <a:lstStyle/>
          <a:p>
            <a:pPr algn="ctr"/>
            <a:r>
              <a:rPr lang="zh-TW" altLang="en-US" sz="4400" dirty="0"/>
              <a:t>和重慶回來台北的堂姊一起過暑假</a:t>
            </a:r>
          </a:p>
        </p:txBody>
      </p:sp>
    </p:spTree>
    <p:extLst>
      <p:ext uri="{BB962C8B-B14F-4D97-AF65-F5344CB8AC3E}">
        <p14:creationId xmlns:p14="http://schemas.microsoft.com/office/powerpoint/2010/main" val="6132075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6C87C5A-1489-4BF5-A5C5-75122CCC4F2C}"/>
              </a:ext>
            </a:extLst>
          </p:cNvPr>
          <p:cNvSpPr>
            <a:spLocks noGrp="1"/>
          </p:cNvSpPr>
          <p:nvPr>
            <p:ph type="title"/>
          </p:nvPr>
        </p:nvSpPr>
        <p:spPr/>
        <p:txBody>
          <a:bodyPr/>
          <a:lstStyle/>
          <a:p>
            <a:r>
              <a:rPr lang="zh-TW" altLang="en-US" dirty="0"/>
              <a:t>我們一起去爬北投忠義山</a:t>
            </a:r>
          </a:p>
        </p:txBody>
      </p:sp>
      <p:pic>
        <p:nvPicPr>
          <p:cNvPr id="4" name="圖片 3">
            <a:extLst>
              <a:ext uri="{FF2B5EF4-FFF2-40B4-BE49-F238E27FC236}">
                <a16:creationId xmlns:a16="http://schemas.microsoft.com/office/drawing/2014/main" id="{C85D8389-018F-4A73-8F79-D55465E99794}"/>
              </a:ext>
            </a:extLst>
          </p:cNvPr>
          <p:cNvPicPr>
            <a:picLocks noChangeAspect="1"/>
          </p:cNvPicPr>
          <p:nvPr/>
        </p:nvPicPr>
        <p:blipFill>
          <a:blip r:embed="rId2"/>
          <a:stretch>
            <a:fillRect/>
          </a:stretch>
        </p:blipFill>
        <p:spPr>
          <a:xfrm>
            <a:off x="677334" y="2299208"/>
            <a:ext cx="2989410" cy="3985880"/>
          </a:xfrm>
          <a:prstGeom prst="rect">
            <a:avLst/>
          </a:prstGeom>
        </p:spPr>
      </p:pic>
      <p:pic>
        <p:nvPicPr>
          <p:cNvPr id="6" name="圖片 5">
            <a:extLst>
              <a:ext uri="{FF2B5EF4-FFF2-40B4-BE49-F238E27FC236}">
                <a16:creationId xmlns:a16="http://schemas.microsoft.com/office/drawing/2014/main" id="{61A77DC7-7FDE-40CE-BB38-5C58EE83E395}"/>
              </a:ext>
            </a:extLst>
          </p:cNvPr>
          <p:cNvPicPr>
            <a:picLocks noChangeAspect="1"/>
          </p:cNvPicPr>
          <p:nvPr/>
        </p:nvPicPr>
        <p:blipFill>
          <a:blip r:embed="rId3"/>
          <a:stretch>
            <a:fillRect/>
          </a:stretch>
        </p:blipFill>
        <p:spPr>
          <a:xfrm>
            <a:off x="4228780" y="2258344"/>
            <a:ext cx="5314507" cy="3985880"/>
          </a:xfrm>
          <a:prstGeom prst="rect">
            <a:avLst/>
          </a:prstGeom>
        </p:spPr>
      </p:pic>
    </p:spTree>
    <p:extLst>
      <p:ext uri="{BB962C8B-B14F-4D97-AF65-F5344CB8AC3E}">
        <p14:creationId xmlns:p14="http://schemas.microsoft.com/office/powerpoint/2010/main" val="2718823915"/>
      </p:ext>
    </p:extLst>
  </p:cSld>
  <p:clrMapOvr>
    <a:masterClrMapping/>
  </p:clrMapOvr>
</p:sld>
</file>

<file path=ppt/theme/theme1.xml><?xml version="1.0" encoding="utf-8"?>
<a:theme xmlns:a="http://schemas.openxmlformats.org/drawingml/2006/main" name="多面向">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1639</TotalTime>
  <Words>1579</Words>
  <Application>Microsoft Office PowerPoint</Application>
  <PresentationFormat>寬螢幕</PresentationFormat>
  <Paragraphs>59</Paragraphs>
  <Slides>45</Slides>
  <Notes>0</Notes>
  <HiddenSlides>0</HiddenSlides>
  <MMClips>0</MMClips>
  <ScaleCrop>false</ScaleCrop>
  <HeadingPairs>
    <vt:vector size="6" baseType="variant">
      <vt:variant>
        <vt:lpstr>使用字型</vt:lpstr>
      </vt:variant>
      <vt:variant>
        <vt:i4>6</vt:i4>
      </vt:variant>
      <vt:variant>
        <vt:lpstr>佈景主題</vt:lpstr>
      </vt:variant>
      <vt:variant>
        <vt:i4>1</vt:i4>
      </vt:variant>
      <vt:variant>
        <vt:lpstr>投影片標題</vt:lpstr>
      </vt:variant>
      <vt:variant>
        <vt:i4>45</vt:i4>
      </vt:variant>
    </vt:vector>
  </HeadingPairs>
  <TitlesOfParts>
    <vt:vector size="52" baseType="lpstr">
      <vt:lpstr>微軟正黑體</vt:lpstr>
      <vt:lpstr>PMingLiU</vt:lpstr>
      <vt:lpstr>Arial</vt:lpstr>
      <vt:lpstr>Bahnschrift SemiLight Condensed</vt:lpstr>
      <vt:lpstr>Trebuchet MS</vt:lpstr>
      <vt:lpstr>Wingdings 3</vt:lpstr>
      <vt:lpstr>多面向</vt:lpstr>
      <vt:lpstr>我的暑假go</vt:lpstr>
      <vt:lpstr>用登山開啟暑假-軍艦岩</vt:lpstr>
      <vt:lpstr>桃園龍岡-忠貞新村＆異域故事館</vt:lpstr>
      <vt:lpstr>兩位 先總統 蔣經國先生  蔣中正先生</vt:lpstr>
      <vt:lpstr>戰爭-異 域 人 生</vt:lpstr>
      <vt:lpstr>爸爸小時候的黑白電視機</vt:lpstr>
      <vt:lpstr>異域孤軍的故事</vt:lpstr>
      <vt:lpstr>和重慶回來台北的堂姊一起過暑假</vt:lpstr>
      <vt:lpstr>我們一起去爬北投忠義山</vt:lpstr>
      <vt:lpstr>北投行天宮圖書館- 子曰：非禮勿言、非禮勿聽、非禮勿視、非禮勿動  </vt:lpstr>
      <vt:lpstr>北投行天宮參拜-祈求平安健康</vt:lpstr>
      <vt:lpstr>北投車站博物館-爸爸說他小時候搭的火車車廂內部就長這樣</vt:lpstr>
      <vt:lpstr>1.可以走的鐵軌 2.手湯-專門給手泡的溫泉</vt:lpstr>
      <vt:lpstr>北投車站博物館-哆啦A夢的任意門</vt:lpstr>
      <vt:lpstr>過生日啦-我和哥哥的生日都在暑假</vt:lpstr>
      <vt:lpstr>台北故宮博物院-我們來了！</vt:lpstr>
      <vt:lpstr>翠玉白菜、肉形石出差了不在家！</vt:lpstr>
      <vt:lpstr>從故宮博物院寄名信片給自己！</vt:lpstr>
      <vt:lpstr>大稻埕福音中心-小小領袖營隊                             8/6 - 8/9</vt:lpstr>
      <vt:lpstr>動手做讚美盒 [用來收集祝福的卡片]</vt:lpstr>
      <vt:lpstr>大家來演戲-萬格力的種樹行動-我是演村民乙</vt:lpstr>
      <vt:lpstr>營隊的最後一天-成果發表，收穫滿滿的祝福與禮物 </vt:lpstr>
      <vt:lpstr>廣州之旅-     我們又來啦!!! 7/20-7/27</vt:lpstr>
      <vt:lpstr> 廣州十甫VOCO酒店-位於上下九步行街</vt:lpstr>
      <vt:lpstr>廣州南越王博物院-王墓展區</vt:lpstr>
      <vt:lpstr>DIY自己的玉璽、哥哥做的是虎符</vt:lpstr>
      <vt:lpstr>PowerPoint 簡報</vt:lpstr>
      <vt:lpstr>開船遊湖-in廣州越秀公園 [自己開船真好玩] </vt:lpstr>
      <vt:lpstr>1.廣州圖書館2.廣東省博物館</vt:lpstr>
      <vt:lpstr>珠江夜遊！散步趣 1.海心沙亞運公園2.廣州塔和珠江</vt:lpstr>
      <vt:lpstr>從廣州回台灣時幸運搭到了波音787的商務艙[我第一次搭到商務艙的感想是：以後我也要努力工作才能再搭到商務艙]</vt:lpstr>
      <vt:lpstr>台中-苗栗 8/11-8/13               -苗栗車站旁-苗栗火車頭園區</vt:lpstr>
      <vt:lpstr>台中文化部文化資產園區[原台中酒廠]             </vt:lpstr>
      <vt:lpstr>園區裡有許多展覽-其中的潛行探索臺灣我覺得最有趣-因為有許多互動遊戲</vt:lpstr>
      <vt:lpstr>上海之旅 -8/16-8/22                                         IN 上海外灘</vt:lpstr>
      <vt:lpstr>1.上海外灘[黃浦江和東方明珠塔] 2.上海三件套--- 上海中心大廈632m外號打蛋器                                     上海環球金融中心492m外號開瓶器                                     金茂大廈420.5m外號注射器</vt:lpstr>
      <vt:lpstr>1.千年古寺靜安寺建於三國時期 2.百年城隍廟建於明朝</vt:lpstr>
      <vt:lpstr>上海米其林餐廳-萊萊小籠- 著名餐點純蟹粉小籠包[一隻大閘蟹只能包兩顆]</vt:lpstr>
      <vt:lpstr>四行倉庫建於1931年-國軍抗日紀念地 (發生在淞滬會戰尾聲1937年10月27日-11月1日)</vt:lpstr>
      <vt:lpstr>1.四行倉庫抗戰博物館展示1937年的報紙 2.雷射雕刻的紀念幣[上面有我的名字喔！]</vt:lpstr>
      <vt:lpstr>PowerPoint 簡報</vt:lpstr>
      <vt:lpstr>準備要回台灣了in上海虹橋[每天步行上萬步快累死了]</vt:lpstr>
      <vt:lpstr>宜蘭之旅-8/24-8/26</vt:lpstr>
      <vt:lpstr>宜蘭傳藝中心-舉人之力[裡面的展示品可以拿起來玩喔!]</vt:lpstr>
      <vt:lpstr>2025暑假END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我的暑假</dc:title>
  <dc:creator>USER</dc:creator>
  <cp:lastModifiedBy>USER</cp:lastModifiedBy>
  <cp:revision>55</cp:revision>
  <dcterms:created xsi:type="dcterms:W3CDTF">2025-08-27T02:45:43Z</dcterms:created>
  <dcterms:modified xsi:type="dcterms:W3CDTF">2025-08-29T12:57:09Z</dcterms:modified>
</cp:coreProperties>
</file>