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9" r:id="rId3"/>
    <p:sldId id="260" r:id="rId4"/>
    <p:sldId id="258" r:id="rId5"/>
    <p:sldId id="264" r:id="rId6"/>
    <p:sldId id="265" r:id="rId7"/>
    <p:sldId id="266" r:id="rId8"/>
    <p:sldId id="278" r:id="rId9"/>
    <p:sldId id="267" r:id="rId10"/>
    <p:sldId id="268" r:id="rId11"/>
    <p:sldId id="269" r:id="rId12"/>
    <p:sldId id="276" r:id="rId13"/>
    <p:sldId id="270" r:id="rId14"/>
    <p:sldId id="271" r:id="rId15"/>
    <p:sldId id="272" r:id="rId16"/>
    <p:sldId id="273" r:id="rId17"/>
    <p:sldId id="275" r:id="rId18"/>
    <p:sldId id="279" r:id="rId19"/>
    <p:sldId id="281" r:id="rId20"/>
    <p:sldId id="27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CC00CC"/>
    <a:srgbClr val="0000FF"/>
    <a:srgbClr val="6600FF"/>
    <a:srgbClr val="FF33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B0C81-3E46-4576-98AE-45A1C2AE2A5D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2E60-D3D6-49F4-BE2D-9459B2D83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68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2E60-D3D6-49F4-BE2D-9459B2D832A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37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E2F24D-8EEE-4B77-B70F-3F5197EE7D35}" type="datetimeFigureOut">
              <a:rPr lang="zh-TW" altLang="en-US" smtClean="0"/>
              <a:t>2026/2/12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5339E6C-6B17-47EA-BC95-FF0D7D36B8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4xn7KuiA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4xn7KuiA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4xn7Kui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YxyFlDgULL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4xn7KuiA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4xn7KuiA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919326"/>
            <a:ext cx="5256066" cy="1204306"/>
          </a:xfrm>
        </p:spPr>
        <p:txBody>
          <a:bodyPr/>
          <a:lstStyle/>
          <a:p>
            <a:r>
              <a:rPr lang="zh-TW" altLang="en-US" sz="6600" dirty="0">
                <a:solidFill>
                  <a:srgbClr val="FF0066"/>
                </a:solidFill>
                <a:latin typeface="+mj-ea"/>
                <a:ea typeface="文鼎海報體" pitchFamily="49" charset="-120"/>
              </a:rPr>
              <a:t>十大分類教學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1136244"/>
            <a:ext cx="4032448" cy="57606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圖書館利用教育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704" y="4052215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ea typeface="文鼎海報體" pitchFamily="49" charset="-120"/>
              </a:rPr>
              <a:t>設計者 </a:t>
            </a:r>
            <a:r>
              <a:rPr lang="en-US" altLang="zh-TW" sz="2400" dirty="0">
                <a:ea typeface="文鼎海報體" pitchFamily="49" charset="-120"/>
              </a:rPr>
              <a:t>: </a:t>
            </a:r>
            <a:r>
              <a:rPr lang="zh-TW" altLang="en-US" sz="2400" dirty="0">
                <a:ea typeface="文鼎海報體" pitchFamily="49" charset="-120"/>
              </a:rPr>
              <a:t>四年乙班導師  池美娟</a:t>
            </a:r>
          </a:p>
        </p:txBody>
      </p:sp>
      <p:pic>
        <p:nvPicPr>
          <p:cNvPr id="1026" name="Picture 2" descr="「書」的圖片搜尋結果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 r="3902"/>
          <a:stretch/>
        </p:blipFill>
        <p:spPr bwMode="auto">
          <a:xfrm>
            <a:off x="7164288" y="1268760"/>
            <a:ext cx="183908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8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63887"/>
            <a:ext cx="5256584" cy="3384376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altLang="zh-TW" sz="4000" dirty="0">
                <a:solidFill>
                  <a:srgbClr val="CC00CC"/>
                </a:solidFill>
                <a:latin typeface="+mj-ea"/>
              </a:rPr>
              <a:t>400</a:t>
            </a:r>
            <a:r>
              <a:rPr lang="zh-TW" altLang="en-US" sz="4000" dirty="0">
                <a:solidFill>
                  <a:srgbClr val="CC00CC"/>
                </a:solidFill>
                <a:latin typeface="+mj-ea"/>
              </a:rPr>
              <a:t> </a:t>
            </a:r>
            <a:r>
              <a:rPr lang="zh-TW" altLang="en-US" sz="4000" dirty="0">
                <a:solidFill>
                  <a:srgbClr val="CC00CC"/>
                </a:solidFill>
                <a:latin typeface="書法中楷（破音二）" pitchFamily="49" charset="-120"/>
                <a:ea typeface="書法中楷（破音二）" pitchFamily="49" charset="-120"/>
              </a:rPr>
              <a:t>應</a:t>
            </a:r>
            <a:r>
              <a:rPr lang="zh-TW" altLang="en-US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用科學類</a:t>
            </a: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應用自然界的各種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發現來改善生活，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如農業、醫學、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商業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2923515" cy="365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01883"/>
            <a:ext cx="2664296" cy="374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100000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371703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5040560" cy="35798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</a:rPr>
              <a:t>500 </a:t>
            </a:r>
            <a:r>
              <a:rPr lang="zh-TW" altLang="en-US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社會科學類</a:t>
            </a:r>
            <a:r>
              <a:rPr lang="zh-TW" altLang="en-US" sz="4000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4000" b="1" dirty="0">
              <a:solidFill>
                <a:srgbClr val="CC00CC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探討人類社會的各種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現象，如教育、法律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、軍事、政治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6784" r="8631" b="7610"/>
          <a:stretch/>
        </p:blipFill>
        <p:spPr bwMode="auto">
          <a:xfrm>
            <a:off x="1403647" y="3645024"/>
            <a:ext cx="2530431" cy="30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23" r="96909">
                        <a14:foregroundMark x1="7796" y1="26236" x2="7796" y2="26236"/>
                        <a14:foregroundMark x1="7392" y1="16730" x2="7392" y2="16730"/>
                        <a14:foregroundMark x1="5780" y1="14068" x2="5780" y2="14068"/>
                        <a14:foregroundMark x1="6317" y1="19392" x2="6317" y2="19392"/>
                        <a14:foregroundMark x1="49597" y1="9125" x2="49597" y2="9125"/>
                        <a14:foregroundMark x1="51747" y1="3422" x2="51747" y2="3422"/>
                        <a14:foregroundMark x1="5780" y1="32700" x2="5780" y2="32700"/>
                        <a14:foregroundMark x1="6317" y1="84601" x2="6317" y2="84601"/>
                        <a14:foregroundMark x1="6183" y1="83080" x2="6183" y2="83080"/>
                        <a14:foregroundMark x1="6317" y1="88403" x2="6317" y2="88403"/>
                        <a14:foregroundMark x1="6317" y1="87262" x2="6317" y2="87262"/>
                        <a14:foregroundMark x1="5645" y1="60266" x2="5645" y2="60266"/>
                        <a14:foregroundMark x1="5645" y1="61597" x2="5645" y2="61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23" y="3689249"/>
            <a:ext cx="4336607" cy="30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62" y="238636"/>
            <a:ext cx="2376264" cy="323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04664"/>
            <a:ext cx="4032448" cy="26642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260648"/>
            <a:ext cx="8826734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endParaRPr lang="zh-TW" altLang="en-US" sz="46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6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6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，六</a:t>
            </a:r>
            <a:r>
              <a:rPr lang="zh-TW" altLang="en-US" sz="4600" dirty="0">
                <a:latin typeface="書法中楷（破音二）" pitchFamily="49" charset="-120"/>
                <a:ea typeface="書法中楷（破音二）" pitchFamily="49" charset="-120"/>
              </a:rPr>
              <a:t>朝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古</a:t>
            </a:r>
            <a:r>
              <a:rPr lang="zh-TW" altLang="en-US" sz="4600" dirty="0">
                <a:latin typeface="書法中楷（破音二）" pitchFamily="49" charset="-120"/>
                <a:ea typeface="書法中楷（破音二）" pitchFamily="49" charset="-120"/>
              </a:rPr>
              <a:t>都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在</a:t>
            </a:r>
            <a:r>
              <a:rPr lang="zh-TW" altLang="en-US" sz="46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中國</a:t>
            </a:r>
          </a:p>
          <a:p>
            <a:pPr>
              <a:lnSpc>
                <a:spcPts val="3800"/>
              </a:lnSpc>
            </a:pPr>
            <a:endParaRPr lang="zh-TW" altLang="en-US" sz="46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7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7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，七大奇景</a:t>
            </a:r>
            <a:r>
              <a:rPr lang="zh-TW" altLang="en-US" sz="46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世界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遊</a:t>
            </a:r>
          </a:p>
          <a:p>
            <a:pPr>
              <a:lnSpc>
                <a:spcPts val="3800"/>
              </a:lnSpc>
            </a:pPr>
            <a:endParaRPr lang="zh-TW" altLang="en-US" sz="46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8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8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，八仙過海說</a:t>
            </a:r>
            <a:r>
              <a:rPr lang="zh-TW" altLang="en-US" sz="46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故事</a:t>
            </a:r>
          </a:p>
          <a:p>
            <a:pPr>
              <a:lnSpc>
                <a:spcPts val="3800"/>
              </a:lnSpc>
            </a:pPr>
            <a:endParaRPr lang="zh-TW" altLang="en-US" sz="46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9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9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音</a:t>
            </a:r>
            <a:r>
              <a:rPr lang="zh-TW" altLang="en-US" sz="4600" b="1" dirty="0">
                <a:solidFill>
                  <a:srgbClr val="00B0F0"/>
                </a:solidFill>
                <a:latin typeface="書法中楷（破音二）" pitchFamily="49" charset="-120"/>
                <a:ea typeface="書法中楷（破音二）" pitchFamily="49" charset="-120"/>
              </a:rPr>
              <a:t>樂</a:t>
            </a:r>
            <a:r>
              <a:rPr lang="zh-TW" altLang="en-US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美術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最長久</a:t>
            </a:r>
          </a:p>
        </p:txBody>
      </p:sp>
      <p:sp>
        <p:nvSpPr>
          <p:cNvPr id="5" name="矩形 4"/>
          <p:cNvSpPr/>
          <p:nvPr/>
        </p:nvSpPr>
        <p:spPr>
          <a:xfrm>
            <a:off x="6676604" y="63093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中國圖書分類法口訣</a:t>
            </a:r>
          </a:p>
        </p:txBody>
      </p:sp>
      <p:sp>
        <p:nvSpPr>
          <p:cNvPr id="6" name="矩形 5"/>
          <p:cNvSpPr/>
          <p:nvPr/>
        </p:nvSpPr>
        <p:spPr>
          <a:xfrm>
            <a:off x="1668840" y="544522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十大分類我都會，找起書來沒問題呀，沒問題</a:t>
            </a: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683568" y="630932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https://www.youtube.com/watch?v=kZ4xn7KuiAU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02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77121" y="692696"/>
            <a:ext cx="5040560" cy="35798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b="1" dirty="0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</a:rPr>
              <a:t>600 </a:t>
            </a:r>
            <a:r>
              <a:rPr lang="zh-TW" altLang="en-US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中國史地類</a:t>
            </a:r>
            <a:r>
              <a:rPr lang="zh-TW" altLang="en-US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endParaRPr lang="zh-TW" altLang="en-US" sz="4000" b="1" dirty="0">
              <a:solidFill>
                <a:srgbClr val="CC00CC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彙集中國的歷史和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地理資料，如清史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、名勝古蹟、地理誌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16632"/>
            <a:ext cx="291086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91" y="3721402"/>
            <a:ext cx="21805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89289"/>
            <a:ext cx="2105066" cy="287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072748" cy="296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0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548680"/>
            <a:ext cx="4901168" cy="3579849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700 </a:t>
            </a:r>
            <a:r>
              <a:rPr lang="zh-TW" altLang="en-US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世界史地類</a:t>
            </a:r>
            <a:r>
              <a:rPr lang="zh-TW" altLang="en-US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endParaRPr lang="zh-TW" altLang="en-US" sz="4000" b="1" dirty="0">
              <a:solidFill>
                <a:srgbClr val="CC00CC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彙集世界各國的歷史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和地理資料，如歐洲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、傳記、考古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304256" cy="32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91272"/>
            <a:ext cx="2477963" cy="33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91272"/>
            <a:ext cx="2450046" cy="32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2047" y="476672"/>
            <a:ext cx="5333216" cy="3579849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800 </a:t>
            </a:r>
            <a:r>
              <a:rPr lang="zh-TW" altLang="en-US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語文類</a:t>
            </a:r>
            <a:r>
              <a:rPr lang="zh-TW" altLang="en-US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endParaRPr lang="zh-TW" altLang="en-US" sz="4000" b="1" dirty="0">
              <a:solidFill>
                <a:srgbClr val="CC00CC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探討人類的語言和文學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如東方文學、詩、小說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、散文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</a:rPr>
              <a:t>……</a:t>
            </a:r>
            <a:endParaRPr lang="zh-TW" altLang="en-US" sz="4000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376264" cy="334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8689"/>
            <a:ext cx="2160240" cy="307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36332"/>
            <a:ext cx="2194899" cy="308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428319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75755" y="365751"/>
            <a:ext cx="4829160" cy="3579849"/>
          </a:xfrm>
        </p:spPr>
        <p:txBody>
          <a:bodyPr/>
          <a:lstStyle/>
          <a:p>
            <a:pPr eaLnBrk="1" hangingPunct="1"/>
            <a:r>
              <a:rPr lang="en-US" altLang="zh-TW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900 </a:t>
            </a:r>
            <a:r>
              <a:rPr lang="zh-TW" altLang="en-US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藝術類</a:t>
            </a:r>
            <a:r>
              <a:rPr lang="zh-TW" altLang="en-US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 </a:t>
            </a:r>
            <a:endParaRPr lang="zh-TW" altLang="en-US" sz="4000" b="1" dirty="0">
              <a:solidFill>
                <a:srgbClr val="CC00CC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記錄人類追求真善美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的各種技藝，如音樂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、戲劇、攝影、繪畫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pPr marL="0" indent="0"/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、舞蹈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……</a:t>
            </a:r>
            <a:endParaRPr lang="zh-TW" altLang="en-US" sz="4000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72" y="4025245"/>
            <a:ext cx="2266950" cy="269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0385"/>
            <a:ext cx="2016224" cy="269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15" y="59223"/>
            <a:ext cx="2720464" cy="388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11713"/>
          <a:stretch/>
        </p:blipFill>
        <p:spPr bwMode="auto">
          <a:xfrm>
            <a:off x="877330" y="3945600"/>
            <a:ext cx="211300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04664"/>
            <a:ext cx="4032448" cy="26642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3694" y="548680"/>
            <a:ext cx="445570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500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28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社會科學類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600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28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中國史地類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700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世界史地類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800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0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語文類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900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0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藝術類</a:t>
            </a: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48681"/>
            <a:ext cx="457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000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，是</a:t>
            </a:r>
            <a:r>
              <a:rPr lang="zh-TW" altLang="en-US" sz="40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總類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chemeClr val="accent2">
                    <a:lumMod val="75000"/>
                  </a:schemeClr>
                </a:solidFill>
                <a:latin typeface="文鼎標楷注音" pitchFamily="66" charset="-120"/>
                <a:ea typeface="文鼎標楷注音" pitchFamily="66" charset="-120"/>
              </a:rPr>
              <a:t>100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文鼎標楷注音" pitchFamily="66" charset="-120"/>
                <a:ea typeface="文鼎標楷注音" pitchFamily="66" charset="-120"/>
              </a:rPr>
              <a:t>哲學類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200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宗教類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300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28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自然科學類</a:t>
            </a:r>
          </a:p>
          <a:p>
            <a:pPr>
              <a:lnSpc>
                <a:spcPts val="3400"/>
              </a:lnSpc>
            </a:pPr>
            <a:endParaRPr lang="zh-TW" altLang="en-US" sz="40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40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400</a:t>
            </a:r>
            <a:r>
              <a:rPr lang="zh-TW" altLang="en-US" sz="40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2800" b="1" dirty="0">
                <a:solidFill>
                  <a:srgbClr val="0000FF"/>
                </a:solidFill>
                <a:latin typeface="文鼎標楷注音破音一" pitchFamily="66" charset="-120"/>
                <a:ea typeface="文鼎標楷注音破音一" pitchFamily="66" charset="-120"/>
              </a:rPr>
              <a:t>應</a:t>
            </a:r>
            <a:r>
              <a:rPr lang="zh-TW" altLang="en-US" sz="28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用科學類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061" y="5166320"/>
            <a:ext cx="5152057" cy="1143000"/>
          </a:xfrm>
        </p:spPr>
        <p:txBody>
          <a:bodyPr/>
          <a:lstStyle/>
          <a:p>
            <a:pPr eaLnBrk="1" hangingPunct="1"/>
            <a:r>
              <a:rPr lang="zh-TW" altLang="en-US" sz="6000" dirty="0">
                <a:ea typeface="標楷體" pitchFamily="65" charset="-120"/>
              </a:rPr>
              <a:t>圖書十大分類</a:t>
            </a:r>
          </a:p>
        </p:txBody>
      </p:sp>
    </p:spTree>
    <p:extLst>
      <p:ext uri="{BB962C8B-B14F-4D97-AF65-F5344CB8AC3E}">
        <p14:creationId xmlns:p14="http://schemas.microsoft.com/office/powerpoint/2010/main" val="311507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76604" y="63093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/>
              </a:rPr>
              <a:t>中國圖書分類法口訣</a:t>
            </a:r>
          </a:p>
        </p:txBody>
      </p:sp>
      <p:sp>
        <p:nvSpPr>
          <p:cNvPr id="6" name="矩形 5"/>
          <p:cNvSpPr/>
          <p:nvPr/>
        </p:nvSpPr>
        <p:spPr>
          <a:xfrm>
            <a:off x="1668840" y="544522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十大分類我都會，找起書來沒問題呀，沒問題</a:t>
            </a:r>
          </a:p>
        </p:txBody>
      </p:sp>
      <p:sp>
        <p:nvSpPr>
          <p:cNvPr id="7" name="矩形 6"/>
          <p:cNvSpPr/>
          <p:nvPr/>
        </p:nvSpPr>
        <p:spPr>
          <a:xfrm>
            <a:off x="259293" y="0"/>
            <a:ext cx="885698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6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0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0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，林林總總是</a:t>
            </a:r>
            <a:r>
              <a:rPr lang="zh-TW" altLang="en-US" sz="46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總類</a:t>
            </a:r>
            <a:endParaRPr lang="zh-TW" altLang="en-US" sz="4600" dirty="0">
              <a:solidFill>
                <a:srgbClr val="000000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6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1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1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600" dirty="0">
                <a:solidFill>
                  <a:srgbClr val="000000"/>
                </a:solidFill>
                <a:latin typeface="文鼎標楷注音破音二" pitchFamily="66" charset="-120"/>
                <a:ea typeface="文鼎標楷注音破音二" pitchFamily="66" charset="-120"/>
              </a:rPr>
              <a:t>一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思</a:t>
            </a:r>
            <a:r>
              <a:rPr lang="zh-TW" altLang="en-US" sz="4600" dirty="0">
                <a:solidFill>
                  <a:srgbClr val="000000"/>
                </a:solidFill>
                <a:latin typeface="文鼎標楷注音破音二" pitchFamily="66" charset="-120"/>
                <a:ea typeface="文鼎標楷注音破音二" pitchFamily="66" charset="-120"/>
              </a:rPr>
              <a:t>一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想是</a:t>
            </a:r>
            <a:r>
              <a:rPr lang="zh-TW" altLang="en-US" sz="4600" b="1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哲學</a:t>
            </a:r>
            <a:endParaRPr lang="zh-TW" altLang="en-US" sz="4600" dirty="0">
              <a:solidFill>
                <a:srgbClr val="CC00CC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2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2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600" dirty="0">
                <a:solidFill>
                  <a:srgbClr val="000000"/>
                </a:solidFill>
                <a:latin typeface="文鼎標楷注音破音一" pitchFamily="66" charset="-120"/>
                <a:ea typeface="文鼎標楷注音破音一" pitchFamily="66" charset="-120"/>
              </a:rPr>
              <a:t>阿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彌陀佛是</a:t>
            </a:r>
            <a:r>
              <a:rPr lang="zh-TW" altLang="en-US" sz="4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宗教</a:t>
            </a:r>
            <a:endParaRPr lang="en-US" altLang="zh-TW" sz="4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itchFamily="66" charset="-120"/>
              <a:ea typeface="文鼎標楷注音" pitchFamily="66" charset="-120"/>
            </a:endParaRPr>
          </a:p>
          <a:p>
            <a:pPr lvl="0">
              <a:lnSpc>
                <a:spcPct val="150000"/>
              </a:lnSpc>
            </a:pPr>
            <a:r>
              <a:rPr lang="en-US" altLang="zh-TW" sz="44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3</a:t>
            </a:r>
            <a:r>
              <a:rPr lang="zh-TW" altLang="en-US" sz="44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4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3</a:t>
            </a:r>
            <a:r>
              <a:rPr lang="zh-TW" altLang="en-US" sz="44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，山明水秀真</a:t>
            </a:r>
            <a:r>
              <a:rPr lang="zh-TW" altLang="en-US" sz="44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自然</a:t>
            </a:r>
            <a:endParaRPr lang="zh-TW" altLang="en-US" sz="4400" dirty="0">
              <a:solidFill>
                <a:srgbClr val="000000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 lvl="0">
              <a:lnSpc>
                <a:spcPct val="150000"/>
              </a:lnSpc>
            </a:pPr>
            <a:r>
              <a:rPr lang="en-US" altLang="zh-TW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4</a:t>
            </a:r>
            <a:r>
              <a:rPr lang="zh-TW" altLang="en-US" sz="44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4</a:t>
            </a:r>
            <a:r>
              <a:rPr lang="zh-TW" altLang="en-US" sz="44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，實際</a:t>
            </a:r>
            <a:r>
              <a:rPr lang="zh-TW" altLang="en-US" sz="4400" b="1" dirty="0">
                <a:solidFill>
                  <a:srgbClr val="0000FF"/>
                </a:solidFill>
                <a:latin typeface="書法中楷（破音二）" pitchFamily="49" charset="-120"/>
                <a:ea typeface="書法中楷（破音二）" pitchFamily="49" charset="-120"/>
              </a:rPr>
              <a:t>應</a:t>
            </a:r>
            <a:r>
              <a:rPr lang="zh-TW" altLang="en-US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用</a:t>
            </a:r>
            <a:r>
              <a:rPr lang="zh-TW" altLang="en-US" sz="44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妙</a:t>
            </a:r>
            <a:r>
              <a:rPr lang="zh-TW" altLang="en-US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科學</a:t>
            </a:r>
            <a:endParaRPr lang="zh-TW" altLang="en-US" sz="4600" dirty="0">
              <a:solidFill>
                <a:srgbClr val="000000"/>
              </a:solidFill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683568" y="630932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https://www.youtube.com/watch?v=kZ4xn7KuiAU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5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04664"/>
            <a:ext cx="4032448" cy="26642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</a:pP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260648"/>
            <a:ext cx="88267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TW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5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5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，我交朋友是</a:t>
            </a:r>
            <a:r>
              <a:rPr lang="zh-TW" altLang="en-US" sz="4600" dirty="0">
                <a:solidFill>
                  <a:srgbClr val="006600"/>
                </a:solidFill>
                <a:latin typeface="文鼎標楷注音" pitchFamily="66" charset="-120"/>
                <a:ea typeface="文鼎標楷注音" pitchFamily="66" charset="-120"/>
              </a:rPr>
              <a:t>社會</a:t>
            </a:r>
          </a:p>
          <a:p>
            <a:pPr>
              <a:lnSpc>
                <a:spcPts val="3800"/>
              </a:lnSpc>
            </a:pPr>
            <a:endParaRPr lang="en-US" altLang="zh-TW" sz="4600" b="1" dirty="0">
              <a:solidFill>
                <a:srgbClr val="6600FF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6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6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，六</a:t>
            </a:r>
            <a:r>
              <a:rPr lang="zh-TW" altLang="en-US" sz="4600" dirty="0">
                <a:solidFill>
                  <a:srgbClr val="000000"/>
                </a:solidFill>
                <a:latin typeface="書法中楷（破音二）" pitchFamily="49" charset="-120"/>
                <a:ea typeface="書法中楷（破音二）" pitchFamily="49" charset="-120"/>
              </a:rPr>
              <a:t>朝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古</a:t>
            </a:r>
            <a:r>
              <a:rPr lang="zh-TW" altLang="en-US" sz="4600" dirty="0">
                <a:solidFill>
                  <a:srgbClr val="000000"/>
                </a:solidFill>
                <a:latin typeface="書法中楷（破音二）" pitchFamily="49" charset="-120"/>
                <a:ea typeface="書法中楷（破音二）" pitchFamily="49" charset="-120"/>
              </a:rPr>
              <a:t>都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在</a:t>
            </a:r>
            <a:r>
              <a:rPr lang="zh-TW" altLang="en-US" sz="4600" b="1" dirty="0">
                <a:solidFill>
                  <a:srgbClr val="6600FF"/>
                </a:solidFill>
                <a:latin typeface="文鼎標楷注音" pitchFamily="66" charset="-120"/>
                <a:ea typeface="文鼎標楷注音" pitchFamily="66" charset="-120"/>
              </a:rPr>
              <a:t>中國</a:t>
            </a:r>
          </a:p>
          <a:p>
            <a:pPr>
              <a:lnSpc>
                <a:spcPts val="3800"/>
              </a:lnSpc>
            </a:pPr>
            <a:endParaRPr lang="zh-TW" altLang="en-US" sz="4600" dirty="0">
              <a:solidFill>
                <a:srgbClr val="000000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7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7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，七大奇景</a:t>
            </a:r>
            <a:r>
              <a:rPr lang="zh-TW" altLang="en-US" sz="4600" b="1" dirty="0">
                <a:solidFill>
                  <a:srgbClr val="C00000"/>
                </a:solidFill>
                <a:latin typeface="文鼎標楷注音" pitchFamily="66" charset="-120"/>
                <a:ea typeface="文鼎標楷注音" pitchFamily="66" charset="-120"/>
              </a:rPr>
              <a:t>世界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遊</a:t>
            </a:r>
          </a:p>
          <a:p>
            <a:pPr>
              <a:lnSpc>
                <a:spcPts val="3800"/>
              </a:lnSpc>
            </a:pPr>
            <a:endParaRPr lang="zh-TW" altLang="en-US" sz="4600" dirty="0">
              <a:solidFill>
                <a:srgbClr val="000000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8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8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，八仙過海說</a:t>
            </a:r>
            <a:r>
              <a:rPr lang="zh-TW" altLang="en-US" sz="4600" b="1" dirty="0">
                <a:solidFill>
                  <a:srgbClr val="FF3300"/>
                </a:solidFill>
                <a:latin typeface="文鼎標楷注音" pitchFamily="66" charset="-120"/>
                <a:ea typeface="文鼎標楷注音" pitchFamily="66" charset="-120"/>
              </a:rPr>
              <a:t>故事</a:t>
            </a:r>
          </a:p>
          <a:p>
            <a:pPr>
              <a:lnSpc>
                <a:spcPts val="3800"/>
              </a:lnSpc>
            </a:pPr>
            <a:endParaRPr lang="zh-TW" altLang="en-US" sz="4600" dirty="0">
              <a:solidFill>
                <a:srgbClr val="000000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9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9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音</a:t>
            </a:r>
            <a:r>
              <a:rPr lang="zh-TW" altLang="en-US" sz="4600" b="1" dirty="0">
                <a:solidFill>
                  <a:srgbClr val="00B0F0"/>
                </a:solidFill>
                <a:latin typeface="書法中楷（破音二）" pitchFamily="49" charset="-120"/>
                <a:ea typeface="書法中楷（破音二）" pitchFamily="49" charset="-120"/>
              </a:rPr>
              <a:t>樂</a:t>
            </a:r>
            <a:r>
              <a:rPr lang="zh-TW" altLang="en-US" sz="4600" b="1" dirty="0">
                <a:solidFill>
                  <a:srgbClr val="00B0F0"/>
                </a:solidFill>
                <a:latin typeface="文鼎標楷注音" pitchFamily="66" charset="-120"/>
                <a:ea typeface="文鼎標楷注音" pitchFamily="66" charset="-120"/>
              </a:rPr>
              <a:t>美術</a:t>
            </a:r>
            <a:r>
              <a:rPr lang="zh-TW" altLang="en-US" sz="4600" dirty="0">
                <a:solidFill>
                  <a:srgbClr val="000000"/>
                </a:solidFill>
                <a:latin typeface="文鼎標楷注音" pitchFamily="66" charset="-120"/>
                <a:ea typeface="文鼎標楷注音" pitchFamily="66" charset="-120"/>
              </a:rPr>
              <a:t>最長久</a:t>
            </a:r>
          </a:p>
        </p:txBody>
      </p:sp>
      <p:sp>
        <p:nvSpPr>
          <p:cNvPr id="5" name="矩形 4"/>
          <p:cNvSpPr/>
          <p:nvPr/>
        </p:nvSpPr>
        <p:spPr>
          <a:xfrm>
            <a:off x="6676604" y="63093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/>
              </a:rPr>
              <a:t>中國圖書分類法口訣</a:t>
            </a:r>
          </a:p>
        </p:txBody>
      </p:sp>
      <p:sp>
        <p:nvSpPr>
          <p:cNvPr id="6" name="矩形 5"/>
          <p:cNvSpPr/>
          <p:nvPr/>
        </p:nvSpPr>
        <p:spPr>
          <a:xfrm>
            <a:off x="1668840" y="544522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十大分類我都會，找起書來沒問題呀，沒問題</a:t>
            </a: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683568" y="630932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https://www.youtube.com/watch?v=kZ4xn7KuiAU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5541" y="764704"/>
            <a:ext cx="6624736" cy="1224136"/>
          </a:xfrm>
        </p:spPr>
        <p:txBody>
          <a:bodyPr/>
          <a:lstStyle/>
          <a:p>
            <a:r>
              <a:rPr lang="zh-TW" altLang="zh-TW" sz="7200" dirty="0"/>
              <a:t>小巫婆的分類帽</a:t>
            </a:r>
            <a:endParaRPr lang="zh-TW" altLang="en-US" sz="72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79712" y="2636912"/>
            <a:ext cx="6696744" cy="720079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1.</a:t>
            </a:r>
            <a:r>
              <a:rPr lang="zh-TW" altLang="en-US" sz="3600" dirty="0"/>
              <a:t>這頂分類帽有什麼好處？</a:t>
            </a:r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2010066" y="3578318"/>
            <a:ext cx="5616624" cy="72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/>
              <a:t>2.</a:t>
            </a:r>
            <a:r>
              <a:rPr lang="zh-TW" altLang="en-US" sz="3600" dirty="0"/>
              <a:t>這頂分類帽有什麼特色？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99384" y="1954998"/>
            <a:ext cx="5077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u="sng" dirty="0">
                <a:hlinkClick r:id="rId2"/>
              </a:rPr>
              <a:t>https://www.youtube.com/watch?v=YxyFlDgULLc</a:t>
            </a:r>
            <a:endParaRPr lang="zh-TW" altLang="en-US" dirty="0"/>
          </a:p>
        </p:txBody>
      </p:sp>
      <p:pic>
        <p:nvPicPr>
          <p:cNvPr id="2050" name="Picture 2" descr="「小巫婆」的圖片搜尋結果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491" r="2403" b="10552"/>
          <a:stretch/>
        </p:blipFill>
        <p:spPr bwMode="auto">
          <a:xfrm>
            <a:off x="107504" y="288033"/>
            <a:ext cx="2074724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10066" y="4475219"/>
            <a:ext cx="530475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latin typeface="+mn-lt"/>
                <a:ea typeface="+mn-ea"/>
              </a:rPr>
              <a:t>3</a:t>
            </a:r>
            <a:r>
              <a:rPr lang="en-US" altLang="zh-TW" sz="3600" b="1" dirty="0">
                <a:latin typeface="+mn-ea"/>
                <a:ea typeface="+mn-ea"/>
              </a:rPr>
              <a:t>.</a:t>
            </a:r>
            <a:r>
              <a:rPr lang="zh-TW" altLang="en-US" sz="3600" b="1" dirty="0">
                <a:latin typeface="+mn-ea"/>
                <a:ea typeface="+mn-ea"/>
              </a:rPr>
              <a:t>為什麼圖書要分類？</a:t>
            </a:r>
          </a:p>
        </p:txBody>
      </p:sp>
      <p:sp>
        <p:nvSpPr>
          <p:cNvPr id="7" name="矩形 6"/>
          <p:cNvSpPr/>
          <p:nvPr/>
        </p:nvSpPr>
        <p:spPr>
          <a:xfrm>
            <a:off x="722903" y="5089150"/>
            <a:ext cx="78790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0000FF"/>
                </a:solidFill>
                <a:latin typeface="文鼎標楷注音"/>
                <a:ea typeface="文鼎標楷注音"/>
              </a:rPr>
              <a:t>★</a:t>
            </a:r>
            <a:r>
              <a:rPr lang="zh-TW" altLang="en-US" sz="4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圖書分類讓你快速又方便</a:t>
            </a:r>
            <a:endParaRPr lang="en-US" altLang="zh-TW" sz="4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的找到想要的書籍。</a:t>
            </a:r>
          </a:p>
        </p:txBody>
      </p:sp>
    </p:spTree>
    <p:extLst>
      <p:ext uri="{BB962C8B-B14F-4D97-AF65-F5344CB8AC3E}">
        <p14:creationId xmlns:p14="http://schemas.microsoft.com/office/powerpoint/2010/main" val="11099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2060848"/>
            <a:ext cx="5909280" cy="1911112"/>
          </a:xfrm>
        </p:spPr>
        <p:txBody>
          <a:bodyPr/>
          <a:lstStyle/>
          <a:p>
            <a:r>
              <a:rPr lang="zh-TW" altLang="en-US" sz="5400" dirty="0">
                <a:ea typeface="文鼎新藝體" pitchFamily="49" charset="-120"/>
              </a:rPr>
              <a:t>帶書香小天使回家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701507" y="470529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學習單</a:t>
            </a:r>
          </a:p>
        </p:txBody>
      </p:sp>
    </p:spTree>
    <p:extLst>
      <p:ext uri="{BB962C8B-B14F-4D97-AF65-F5344CB8AC3E}">
        <p14:creationId xmlns:p14="http://schemas.microsoft.com/office/powerpoint/2010/main" val="41626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7632848" cy="1224136"/>
          </a:xfrm>
        </p:spPr>
        <p:txBody>
          <a:bodyPr/>
          <a:lstStyle/>
          <a:p>
            <a:r>
              <a:rPr lang="zh-TW" altLang="en-US" sz="7200" dirty="0"/>
              <a:t>跟著</a:t>
            </a:r>
            <a:r>
              <a:rPr lang="zh-TW" altLang="zh-TW" sz="7200" dirty="0"/>
              <a:t>小巫婆</a:t>
            </a:r>
            <a:r>
              <a:rPr lang="zh-TW" altLang="en-US" sz="7200" dirty="0"/>
              <a:t>學口訣</a:t>
            </a:r>
          </a:p>
        </p:txBody>
      </p:sp>
      <p:pic>
        <p:nvPicPr>
          <p:cNvPr id="4" name="Picture 2" descr="「小巫婆」的圖片搜尋結果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5491" r="2403" b="10552"/>
          <a:stretch/>
        </p:blipFill>
        <p:spPr bwMode="auto">
          <a:xfrm>
            <a:off x="3779912" y="698056"/>
            <a:ext cx="2074724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1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76604" y="63093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中國圖書分類法口訣</a:t>
            </a:r>
          </a:p>
        </p:txBody>
      </p:sp>
      <p:sp>
        <p:nvSpPr>
          <p:cNvPr id="6" name="矩形 5"/>
          <p:cNvSpPr/>
          <p:nvPr/>
        </p:nvSpPr>
        <p:spPr>
          <a:xfrm>
            <a:off x="1668840" y="544522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十大分類我都會，找起書來沒問題呀，沒問題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764704"/>
            <a:ext cx="885698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6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0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0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，林林總總是</a:t>
            </a:r>
            <a:r>
              <a:rPr lang="zh-TW" altLang="en-US" sz="4600" b="1" dirty="0">
                <a:solidFill>
                  <a:srgbClr val="FF0000"/>
                </a:solidFill>
                <a:latin typeface="文鼎標楷注音" pitchFamily="66" charset="-120"/>
                <a:ea typeface="文鼎標楷注音" pitchFamily="66" charset="-120"/>
              </a:rPr>
              <a:t>總類</a:t>
            </a:r>
            <a:endParaRPr lang="zh-TW" altLang="en-US" sz="46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600" b="1" dirty="0">
                <a:solidFill>
                  <a:schemeClr val="accent2">
                    <a:lumMod val="75000"/>
                  </a:schemeClr>
                </a:solidFill>
                <a:latin typeface="文鼎標楷注音" pitchFamily="66" charset="-120"/>
                <a:ea typeface="文鼎標楷注音" pitchFamily="66" charset="-120"/>
              </a:rPr>
              <a:t>1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chemeClr val="accent2">
                    <a:lumMod val="75000"/>
                  </a:schemeClr>
                </a:solidFill>
                <a:latin typeface="文鼎標楷注音" pitchFamily="66" charset="-120"/>
                <a:ea typeface="文鼎標楷注音" pitchFamily="66" charset="-120"/>
              </a:rPr>
              <a:t>1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600" dirty="0">
                <a:latin typeface="文鼎標楷注音破音二" pitchFamily="66" charset="-120"/>
                <a:ea typeface="文鼎標楷注音破音二" pitchFamily="66" charset="-120"/>
              </a:rPr>
              <a:t>一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思</a:t>
            </a:r>
            <a:r>
              <a:rPr lang="zh-TW" altLang="en-US" sz="4600" dirty="0">
                <a:latin typeface="文鼎標楷注音破音二" pitchFamily="66" charset="-120"/>
                <a:ea typeface="文鼎標楷注音破音二" pitchFamily="66" charset="-120"/>
              </a:rPr>
              <a:t>一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想是</a:t>
            </a:r>
            <a:r>
              <a:rPr lang="zh-TW" altLang="en-US" sz="4600" b="1" dirty="0">
                <a:solidFill>
                  <a:schemeClr val="accent2">
                    <a:lumMod val="75000"/>
                  </a:schemeClr>
                </a:solidFill>
                <a:latin typeface="文鼎標楷注音" pitchFamily="66" charset="-120"/>
                <a:ea typeface="文鼎標楷注音" pitchFamily="66" charset="-120"/>
              </a:rPr>
              <a:t>哲學</a:t>
            </a:r>
            <a:endParaRPr lang="zh-TW" altLang="en-US" sz="46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2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2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600" dirty="0">
                <a:latin typeface="文鼎標楷注音破音一" pitchFamily="66" charset="-120"/>
                <a:ea typeface="文鼎標楷注音破音一" pitchFamily="66" charset="-120"/>
              </a:rPr>
              <a:t>阿</a:t>
            </a:r>
            <a:r>
              <a:rPr lang="zh-TW" altLang="en-US" sz="4600" dirty="0">
                <a:latin typeface="文鼎標楷注音" pitchFamily="66" charset="-120"/>
                <a:ea typeface="文鼎標楷注音" pitchFamily="66" charset="-120"/>
              </a:rPr>
              <a:t>彌陀佛是</a:t>
            </a:r>
            <a:r>
              <a:rPr lang="zh-TW" altLang="en-US" sz="4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宗教</a:t>
            </a:r>
            <a:endParaRPr lang="zh-TW" altLang="en-US" sz="4600" dirty="0">
              <a:latin typeface="文鼎標楷注音" pitchFamily="66" charset="-120"/>
              <a:ea typeface="文鼎標楷注音" pitchFamily="66" charset="-120"/>
            </a:endParaRP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683568" y="630932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https://www.youtube.com/watch?v=kZ4xn7KuiAU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404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373216"/>
            <a:ext cx="5855676" cy="836672"/>
          </a:xfrm>
        </p:spPr>
        <p:txBody>
          <a:bodyPr/>
          <a:lstStyle/>
          <a:p>
            <a:pPr eaLnBrk="1" hangingPunct="1"/>
            <a:r>
              <a:rPr lang="zh-TW" altLang="en-US" sz="6000" dirty="0">
                <a:ea typeface="標楷體" pitchFamily="65" charset="-120"/>
              </a:rPr>
              <a:t>十大分類的故事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92696"/>
            <a:ext cx="4989499" cy="2808312"/>
          </a:xfrm>
        </p:spPr>
        <p:txBody>
          <a:bodyPr>
            <a:normAutofit lnSpcReduction="10000"/>
          </a:bodyPr>
          <a:lstStyle/>
          <a:p>
            <a:r>
              <a:rPr lang="en-US" altLang="zh-TW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000</a:t>
            </a:r>
            <a:r>
              <a:rPr lang="zh-TW" altLang="en-US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  總類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 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endParaRPr lang="zh-TW" altLang="en-US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蒐集包羅萬象的事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如百科全書、字典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5362" name="Picture 2" descr="「大英百科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BE3"/>
              </a:clrFrom>
              <a:clrTo>
                <a:srgbClr val="E4EB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024"/>
            <a:ext cx="3899980" cy="48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14577" y="692696"/>
            <a:ext cx="5409549" cy="3292450"/>
          </a:xfrm>
        </p:spPr>
        <p:txBody>
          <a:bodyPr>
            <a:normAutofit/>
          </a:bodyPr>
          <a:lstStyle/>
          <a:p>
            <a:pPr marL="742950" indent="-742950">
              <a:lnSpc>
                <a:spcPts val="3400"/>
              </a:lnSpc>
              <a:buAutoNum type="arabicPlain" startAt="100"/>
            </a:pPr>
            <a:r>
              <a:rPr lang="zh-TW" altLang="en-US" sz="40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哲學類</a:t>
            </a:r>
          </a:p>
          <a:p>
            <a:pPr marL="0" indent="0">
              <a:tabLst>
                <a:tab pos="0" algn="l"/>
              </a:tabLst>
            </a:pPr>
            <a:r>
              <a:rPr lang="zh-TW" altLang="en-US" sz="4000" b="0" dirty="0">
                <a:latin typeface="Times New Roman" pitchFamily="18" charset="0"/>
                <a:ea typeface="標楷體" pitchFamily="65" charset="-120"/>
              </a:rPr>
              <a:t>探討人生的意義和價值</a:t>
            </a:r>
            <a:endParaRPr lang="en-US" altLang="zh-TW" sz="4000" b="0" dirty="0">
              <a:latin typeface="Times New Roman" pitchFamily="18" charset="0"/>
              <a:ea typeface="標楷體" pitchFamily="65" charset="-120"/>
            </a:endParaRPr>
          </a:p>
          <a:p>
            <a:pPr marL="0" indent="0">
              <a:tabLst>
                <a:tab pos="0" algn="l"/>
              </a:tabLst>
            </a:pPr>
            <a:r>
              <a:rPr lang="zh-TW" altLang="en-US" sz="4000" b="0" dirty="0">
                <a:latin typeface="Times New Roman" pitchFamily="18" charset="0"/>
                <a:ea typeface="標楷體" pitchFamily="65" charset="-120"/>
              </a:rPr>
              <a:t>如東方哲學、心理學、</a:t>
            </a:r>
            <a:endParaRPr lang="en-US" altLang="zh-TW" sz="4000" b="0" dirty="0">
              <a:latin typeface="Times New Roman" pitchFamily="18" charset="0"/>
              <a:ea typeface="標楷體" pitchFamily="65" charset="-120"/>
            </a:endParaRPr>
          </a:p>
          <a:p>
            <a:pPr marL="0" indent="0">
              <a:tabLst>
                <a:tab pos="0" algn="l"/>
              </a:tabLst>
            </a:pPr>
            <a:r>
              <a:rPr lang="zh-TW" altLang="en-US" sz="4000" b="0" dirty="0">
                <a:latin typeface="Times New Roman" pitchFamily="18" charset="0"/>
                <a:ea typeface="標楷體" pitchFamily="65" charset="-120"/>
              </a:rPr>
              <a:t>美學</a:t>
            </a:r>
          </a:p>
        </p:txBody>
      </p:sp>
      <p:sp>
        <p:nvSpPr>
          <p:cNvPr id="2" name="AutoShape 2" descr="「心理學書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「心理學書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393"/>
            <a:ext cx="2304256" cy="32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2413942" cy="333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982">
            <a:off x="5906097" y="3476643"/>
            <a:ext cx="2336842" cy="322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08929" y="732919"/>
            <a:ext cx="5832648" cy="2304256"/>
          </a:xfrm>
        </p:spPr>
        <p:txBody>
          <a:bodyPr>
            <a:noAutofit/>
          </a:bodyPr>
          <a:lstStyle/>
          <a:p>
            <a:pPr marL="742950" indent="-742950">
              <a:lnSpc>
                <a:spcPts val="3400"/>
              </a:lnSpc>
              <a:buAutoNum type="arabicPlain" startAt="200"/>
            </a:pPr>
            <a:r>
              <a:rPr lang="zh-TW" altLang="en-US" sz="40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itchFamily="66" charset="-120"/>
                <a:ea typeface="文鼎標楷注音" pitchFamily="66" charset="-120"/>
              </a:rPr>
              <a:t>宗教類</a:t>
            </a: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探究人類各種信仰問題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如佛教、道教、基督教</a:t>
            </a:r>
            <a:endParaRPr lang="zh-TW" altLang="en-US" sz="4000" b="0" dirty="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"/>
          <a:stretch/>
        </p:blipFill>
        <p:spPr bwMode="auto">
          <a:xfrm>
            <a:off x="6228184" y="151054"/>
            <a:ext cx="2139421" cy="304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15406"/>
          <a:stretch/>
        </p:blipFill>
        <p:spPr bwMode="auto">
          <a:xfrm>
            <a:off x="179512" y="3037175"/>
            <a:ext cx="2463851" cy="335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09" y="3367017"/>
            <a:ext cx="1997691" cy="298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95466"/>
            <a:ext cx="4203777" cy="305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76604" y="630932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</a:rPr>
              <a:t>中國圖書分類法口訣</a:t>
            </a:r>
          </a:p>
        </p:txBody>
      </p:sp>
      <p:sp>
        <p:nvSpPr>
          <p:cNvPr id="6" name="矩形 5"/>
          <p:cNvSpPr/>
          <p:nvPr/>
        </p:nvSpPr>
        <p:spPr>
          <a:xfrm>
            <a:off x="1668840" y="544522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十大分類我都會，找起書來沒問題呀，沒問題</a:t>
            </a:r>
          </a:p>
        </p:txBody>
      </p:sp>
      <p:sp>
        <p:nvSpPr>
          <p:cNvPr id="7" name="矩形 6"/>
          <p:cNvSpPr/>
          <p:nvPr/>
        </p:nvSpPr>
        <p:spPr>
          <a:xfrm>
            <a:off x="357209" y="836712"/>
            <a:ext cx="84969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3</a:t>
            </a:r>
            <a:r>
              <a:rPr lang="zh-TW" altLang="en-US" sz="44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4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3</a:t>
            </a:r>
            <a:r>
              <a:rPr lang="zh-TW" altLang="en-US" sz="4400" dirty="0">
                <a:latin typeface="文鼎標楷注音" pitchFamily="66" charset="-120"/>
                <a:ea typeface="文鼎標楷注音" pitchFamily="66" charset="-120"/>
              </a:rPr>
              <a:t>，山明水秀真</a:t>
            </a:r>
            <a:r>
              <a:rPr lang="zh-TW" altLang="en-US" sz="4400" b="1" dirty="0">
                <a:solidFill>
                  <a:srgbClr val="009900"/>
                </a:solidFill>
                <a:latin typeface="文鼎標楷注音" pitchFamily="66" charset="-120"/>
                <a:ea typeface="文鼎標楷注音" pitchFamily="66" charset="-120"/>
              </a:rPr>
              <a:t>自然</a:t>
            </a:r>
            <a:endParaRPr lang="zh-TW" altLang="en-US" sz="4400" dirty="0"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4</a:t>
            </a:r>
            <a:r>
              <a:rPr lang="zh-TW" altLang="en-US" sz="44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4</a:t>
            </a:r>
            <a:r>
              <a:rPr lang="zh-TW" altLang="en-US" sz="4400" dirty="0">
                <a:latin typeface="文鼎標楷注音" pitchFamily="66" charset="-120"/>
                <a:ea typeface="文鼎標楷注音" pitchFamily="66" charset="-120"/>
              </a:rPr>
              <a:t>，實際</a:t>
            </a:r>
            <a:r>
              <a:rPr lang="zh-TW" altLang="en-US" sz="4400" b="1" dirty="0">
                <a:solidFill>
                  <a:srgbClr val="0000FF"/>
                </a:solidFill>
                <a:latin typeface="書法中楷（破音二）" pitchFamily="49" charset="-120"/>
                <a:ea typeface="書法中楷（破音二）" pitchFamily="49" charset="-120"/>
              </a:rPr>
              <a:t>應</a:t>
            </a:r>
            <a:r>
              <a:rPr lang="zh-TW" altLang="en-US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用</a:t>
            </a:r>
            <a:r>
              <a:rPr lang="zh-TW" altLang="en-US" sz="4400" dirty="0">
                <a:latin typeface="文鼎標楷注音" pitchFamily="66" charset="-120"/>
                <a:ea typeface="文鼎標楷注音" pitchFamily="66" charset="-120"/>
              </a:rPr>
              <a:t>妙</a:t>
            </a:r>
            <a:r>
              <a:rPr lang="zh-TW" altLang="en-US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科學</a:t>
            </a:r>
            <a:endParaRPr lang="en-US" altLang="zh-TW" sz="4400" b="1" dirty="0">
              <a:solidFill>
                <a:srgbClr val="0000FF"/>
              </a:solidFill>
              <a:latin typeface="文鼎標楷注音" pitchFamily="66" charset="-120"/>
              <a:ea typeface="文鼎標楷注音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5</a:t>
            </a:r>
            <a:r>
              <a:rPr lang="zh-TW" altLang="en-US" sz="4400" dirty="0">
                <a:latin typeface="文鼎標楷注音" pitchFamily="66" charset="-120"/>
                <a:ea typeface="文鼎標楷注音" pitchFamily="66" charset="-120"/>
              </a:rPr>
              <a:t>呀</a:t>
            </a:r>
            <a:r>
              <a:rPr lang="en-US" altLang="zh-TW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5</a:t>
            </a:r>
            <a:r>
              <a:rPr lang="zh-TW" altLang="en-US" sz="4400" b="1" dirty="0">
                <a:solidFill>
                  <a:srgbClr val="0000FF"/>
                </a:solidFill>
                <a:latin typeface="文鼎標楷注音" pitchFamily="66" charset="-120"/>
                <a:ea typeface="文鼎標楷注音" pitchFamily="66" charset="-120"/>
              </a:rPr>
              <a:t>，</a:t>
            </a:r>
            <a:r>
              <a:rPr lang="zh-TW" altLang="en-US" sz="4400" dirty="0">
                <a:latin typeface="文鼎標楷注音" pitchFamily="66" charset="-120"/>
                <a:ea typeface="文鼎標楷注音" pitchFamily="66" charset="-120"/>
              </a:rPr>
              <a:t>我交朋友是</a:t>
            </a:r>
            <a:r>
              <a:rPr lang="zh-TW" altLang="en-US" sz="4400" b="1" dirty="0">
                <a:solidFill>
                  <a:srgbClr val="FF0066"/>
                </a:solidFill>
                <a:latin typeface="文鼎標楷注音" pitchFamily="66" charset="-120"/>
                <a:ea typeface="文鼎標楷注音" pitchFamily="66" charset="-120"/>
              </a:rPr>
              <a:t>社會</a:t>
            </a: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683568" y="630932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https://www.youtube.com/watch?v=kZ4xn7KuiAU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463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5256584" cy="3579849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altLang="zh-TW" sz="43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300</a:t>
            </a:r>
            <a:r>
              <a:rPr lang="zh-TW" altLang="en-US" sz="4300" dirty="0">
                <a:solidFill>
                  <a:srgbClr val="CC00CC"/>
                </a:solidFill>
                <a:latin typeface="文鼎標楷注音" pitchFamily="66" charset="-120"/>
                <a:ea typeface="文鼎標楷注音" pitchFamily="66" charset="-120"/>
              </a:rPr>
              <a:t> 自然科學類</a:t>
            </a: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記載自然界各種現象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如天文、數學、</a:t>
            </a:r>
            <a:endParaRPr lang="en-US" altLang="zh-TW" sz="4000" dirty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植物、動物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2520280" cy="36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899"/>
            <a:ext cx="3001053" cy="34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7124"/>
            <a:ext cx="3929134" cy="307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634</Words>
  <Application>Microsoft Office PowerPoint</Application>
  <PresentationFormat>如螢幕大小 (4:3)</PresentationFormat>
  <Paragraphs>121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4" baseType="lpstr">
      <vt:lpstr>文鼎標楷注音</vt:lpstr>
      <vt:lpstr>文鼎標楷注音破音一</vt:lpstr>
      <vt:lpstr>文鼎標楷注音破音二</vt:lpstr>
      <vt:lpstr>書法中楷（破音二）</vt:lpstr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Times New Roman</vt:lpstr>
      <vt:lpstr>Wingdings</vt:lpstr>
      <vt:lpstr>角度</vt:lpstr>
      <vt:lpstr>十大分類教學</vt:lpstr>
      <vt:lpstr>小巫婆的分類帽</vt:lpstr>
      <vt:lpstr>跟著小巫婆學口訣</vt:lpstr>
      <vt:lpstr>PowerPoint 簡報</vt:lpstr>
      <vt:lpstr>十大分類的故事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圖書十大分類</vt:lpstr>
      <vt:lpstr>PowerPoint 簡報</vt:lpstr>
      <vt:lpstr>PowerPoint 簡報</vt:lpstr>
      <vt:lpstr>帶書香小天使回家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十大分類教學</dc:title>
  <dc:creator>KSES</dc:creator>
  <cp:lastModifiedBy>user</cp:lastModifiedBy>
  <cp:revision>71</cp:revision>
  <dcterms:created xsi:type="dcterms:W3CDTF">2017-01-20T01:17:59Z</dcterms:created>
  <dcterms:modified xsi:type="dcterms:W3CDTF">2026-02-12T02:58:19Z</dcterms:modified>
</cp:coreProperties>
</file>